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508" r:id="rId3"/>
    <p:sldId id="511" r:id="rId4"/>
    <p:sldId id="513" r:id="rId5"/>
    <p:sldId id="510" r:id="rId6"/>
    <p:sldId id="498" r:id="rId7"/>
    <p:sldId id="499" r:id="rId8"/>
    <p:sldId id="529" r:id="rId9"/>
    <p:sldId id="517" r:id="rId10"/>
    <p:sldId id="514" r:id="rId11"/>
    <p:sldId id="516" r:id="rId12"/>
    <p:sldId id="500" r:id="rId13"/>
    <p:sldId id="525" r:id="rId14"/>
    <p:sldId id="527" r:id="rId15"/>
    <p:sldId id="503" r:id="rId16"/>
    <p:sldId id="501" r:id="rId17"/>
    <p:sldId id="502" r:id="rId18"/>
    <p:sldId id="504" r:id="rId19"/>
    <p:sldId id="505" r:id="rId20"/>
    <p:sldId id="506" r:id="rId21"/>
    <p:sldId id="413" r:id="rId22"/>
    <p:sldId id="479" r:id="rId23"/>
    <p:sldId id="480" r:id="rId24"/>
    <p:sldId id="414" r:id="rId25"/>
    <p:sldId id="496" r:id="rId26"/>
    <p:sldId id="417" r:id="rId27"/>
    <p:sldId id="418" r:id="rId28"/>
    <p:sldId id="419" r:id="rId29"/>
    <p:sldId id="421" r:id="rId30"/>
    <p:sldId id="422" r:id="rId31"/>
    <p:sldId id="423" r:id="rId32"/>
    <p:sldId id="519" r:id="rId33"/>
    <p:sldId id="444" r:id="rId34"/>
    <p:sldId id="449" r:id="rId35"/>
    <p:sldId id="452" r:id="rId36"/>
    <p:sldId id="453" r:id="rId37"/>
    <p:sldId id="454" r:id="rId38"/>
    <p:sldId id="467" r:id="rId39"/>
    <p:sldId id="468" r:id="rId40"/>
    <p:sldId id="471" r:id="rId41"/>
    <p:sldId id="472" r:id="rId42"/>
    <p:sldId id="528" r:id="rId43"/>
    <p:sldId id="531" r:id="rId44"/>
    <p:sldId id="482" r:id="rId45"/>
    <p:sldId id="483" r:id="rId46"/>
    <p:sldId id="484" r:id="rId47"/>
    <p:sldId id="530" r:id="rId48"/>
    <p:sldId id="485" r:id="rId49"/>
    <p:sldId id="532" r:id="rId50"/>
    <p:sldId id="518" r:id="rId5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98" autoAdjust="0"/>
  </p:normalViewPr>
  <p:slideViewPr>
    <p:cSldViewPr showGuides="1">
      <p:cViewPr varScale="1">
        <p:scale>
          <a:sx n="111" d="100"/>
          <a:sy n="111" d="100"/>
        </p:scale>
        <p:origin x="798" y="114"/>
      </p:cViewPr>
      <p:guideLst>
        <p:guide orient="horz" pos="2832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234" y="-9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74BE7-78B4-4BAB-9DF4-75AB9BD607F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l-GR" dirty="0"/>
              <a:t>Μ. Τσικνάκης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FC56B-C5AB-47A6-9488-7671190504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2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A385-F4E4-44DC-AFDF-F83F9A85272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E702C-EDDA-4897-81EC-EFF922DAE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4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8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Επιταχυνση</a:t>
            </a:r>
            <a:endParaRPr lang="el-GR" dirty="0"/>
          </a:p>
          <a:p>
            <a:r>
              <a:rPr lang="el-GR" dirty="0"/>
              <a:t>Ρυθμό περιστροφής</a:t>
            </a:r>
          </a:p>
          <a:p>
            <a:r>
              <a:rPr lang="el-GR" dirty="0" err="1"/>
              <a:t>Μοιρες</a:t>
            </a:r>
            <a:r>
              <a:rPr lang="el-GR" dirty="0"/>
              <a:t> περιστροφής,  μπορούν να ληφθούν για μια συσκευή με τη χρήση του αισθητήρα βαρύτητας και το γεωμαγνητικό αισθητήρα τομέα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4A9E6-D444-4196-9408-4F270430AB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53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1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4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0"/>
            <a:ext cx="152828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www.ares-conference.eu/cosidik/conf/images/stories/ehealth_tagcloud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6" y="0"/>
            <a:ext cx="7623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ußzeilenplatzhalter 1"/>
          <p:cNvSpPr txBox="1">
            <a:spLocks/>
          </p:cNvSpPr>
          <p:nvPr userDrawn="1"/>
        </p:nvSpPr>
        <p:spPr bwMode="auto">
          <a:xfrm>
            <a:off x="1686014" y="6489912"/>
            <a:ext cx="57610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595959"/>
                </a:solidFill>
              </a:rPr>
              <a:t>Lecture </a:t>
            </a:r>
            <a:r>
              <a:rPr lang="el-GR" sz="1600" dirty="0">
                <a:solidFill>
                  <a:srgbClr val="595959"/>
                </a:solidFill>
              </a:rPr>
              <a:t>5</a:t>
            </a:r>
            <a:r>
              <a:rPr lang="en-US" sz="1600" dirty="0">
                <a:solidFill>
                  <a:srgbClr val="595959"/>
                </a:solidFill>
              </a:rPr>
              <a:t> – Fall</a:t>
            </a:r>
            <a:r>
              <a:rPr lang="en-US" sz="1600" baseline="0" dirty="0">
                <a:solidFill>
                  <a:srgbClr val="595959"/>
                </a:solidFill>
              </a:rPr>
              <a:t> Detection and Human Activity Recognition </a:t>
            </a:r>
            <a:endParaRPr lang="de-DE" sz="1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4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486400"/>
          </a:xfrm>
        </p:spPr>
        <p:txBody>
          <a:bodyPr/>
          <a:lstStyle>
            <a:lvl1pPr marL="457200" indent="-457200">
              <a:buClr>
                <a:srgbClr val="002060"/>
              </a:buClr>
              <a:defRPr/>
            </a:lvl1pPr>
            <a:lvl2pPr marL="803275" indent="-346075">
              <a:buClr>
                <a:srgbClr val="0070C0"/>
              </a:buClr>
              <a:buFont typeface="Wingdings" pitchFamily="2" charset="2"/>
              <a:buChar char="ü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6499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486400"/>
          </a:xfrm>
        </p:spPr>
        <p:txBody>
          <a:bodyPr/>
          <a:lstStyle>
            <a:lvl1pPr marL="457200" indent="-457200">
              <a:defRPr sz="2800"/>
            </a:lvl1pPr>
            <a:lvl2pPr marL="803275" indent="-346075"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486400"/>
          </a:xfrm>
        </p:spPr>
        <p:txBody>
          <a:bodyPr/>
          <a:lstStyle>
            <a:lvl1pPr marL="457200" indent="-457200">
              <a:defRPr sz="2800"/>
            </a:lvl1pPr>
            <a:lvl2pPr marL="803275" indent="-346075"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6499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4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D2ABA-9695-4A01-A081-023EB326A7F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8A75-46F6-44F6-89B2-D66BD5D0F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060"/>
        </a:buClr>
        <a:buSzPct val="80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rp.org/journal/PaperInformation.aspx?PaperID=18069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.scirp.org/Html/1-2370002_18069.htm" TargetMode="External"/><Relationship Id="rId5" Type="http://schemas.openxmlformats.org/officeDocument/2006/relationships/hyperlink" Target="http://www.scirp.org/journal/PaperInformation.aspx?PaperID=18069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09800"/>
            <a:ext cx="8382000" cy="2286000"/>
          </a:xfrm>
        </p:spPr>
        <p:txBody>
          <a:bodyPr>
            <a:noAutofit/>
          </a:bodyPr>
          <a:lstStyle/>
          <a:p>
            <a:r>
              <a:rPr lang="el-GR" sz="3600" dirty="0" err="1"/>
              <a:t>Πολυμεσικές</a:t>
            </a:r>
            <a:r>
              <a:rPr lang="el-GR" sz="3600" dirty="0"/>
              <a:t> Υπηρεσίες στην Υγεία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GB" sz="3600" dirty="0"/>
              <a:t> </a:t>
            </a:r>
            <a:br>
              <a:rPr lang="en-GB" sz="3600" dirty="0"/>
            </a:br>
            <a:r>
              <a:rPr lang="el-GR" sz="2800" dirty="0"/>
              <a:t>Τεχνολογίες &amp; Υπηρεσίες αναγνώρισης καθημερινών</a:t>
            </a:r>
            <a:r>
              <a:rPr lang="en-US" sz="2800" dirty="0"/>
              <a:t> </a:t>
            </a:r>
            <a:r>
              <a:rPr lang="el-GR" sz="2800" dirty="0"/>
              <a:t>δραστηριοτήτων &amp; ανίχνευσης πτώσεων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en-US" sz="2800" dirty="0">
                <a:solidFill>
                  <a:srgbClr val="002060"/>
                </a:solidFill>
              </a:rPr>
              <a:t>Fall Detection and Human Activity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219200"/>
          </a:xfrm>
        </p:spPr>
        <p:txBody>
          <a:bodyPr/>
          <a:lstStyle/>
          <a:p>
            <a:r>
              <a:rPr lang="el-GR" dirty="0"/>
              <a:t>Μ. Τσικνάκης</a:t>
            </a:r>
          </a:p>
          <a:p>
            <a:r>
              <a:rPr lang="el-GR" dirty="0"/>
              <a:t>Χειμερινό Εξάμηνο </a:t>
            </a:r>
            <a:r>
              <a:rPr lang="el-GR" dirty="0" smtClean="0"/>
              <a:t>20</a:t>
            </a:r>
            <a:r>
              <a:rPr lang="en-GB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5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Επιτάχυνση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1524000"/>
          </a:xfrm>
        </p:spPr>
        <p:txBody>
          <a:bodyPr>
            <a:normAutofit fontScale="77500" lnSpcReduction="20000"/>
          </a:bodyPr>
          <a:lstStyle/>
          <a:p>
            <a:r>
              <a:rPr lang="el-GR" dirty="0"/>
              <a:t>Διανυσματικό μέγεθος</a:t>
            </a:r>
          </a:p>
          <a:p>
            <a:pPr marL="449263" indent="-449263">
              <a:buNone/>
            </a:pPr>
            <a:r>
              <a:rPr lang="el-GR" dirty="0" smtClean="0"/>
              <a:t>	</a:t>
            </a:r>
            <a:r>
              <a:rPr lang="el-GR" dirty="0" smtClean="0">
                <a:solidFill>
                  <a:srgbClr val="C00000"/>
                </a:solidFill>
              </a:rPr>
              <a:t>α) Επιτάχυνση </a:t>
            </a:r>
            <a:r>
              <a:rPr lang="el-GR" dirty="0">
                <a:solidFill>
                  <a:srgbClr val="C00000"/>
                </a:solidFill>
              </a:rPr>
              <a:t>που είναι αποτέλεσμα αλλαγής κατεύθυνσης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1524000"/>
          </a:xfrm>
        </p:spPr>
        <p:txBody>
          <a:bodyPr>
            <a:normAutofit fontScale="77500" lnSpcReduction="20000"/>
          </a:bodyPr>
          <a:lstStyle/>
          <a:p>
            <a:r>
              <a:rPr lang="el-GR" dirty="0"/>
              <a:t>Διανυσματικό μέγεθος</a:t>
            </a:r>
          </a:p>
          <a:p>
            <a:pPr marL="534988" indent="-534988">
              <a:buNone/>
            </a:pPr>
            <a:r>
              <a:rPr lang="el-GR" dirty="0" smtClean="0"/>
              <a:t>	</a:t>
            </a:r>
            <a:r>
              <a:rPr lang="el-GR" dirty="0" smtClean="0">
                <a:solidFill>
                  <a:srgbClr val="C00000"/>
                </a:solidFill>
              </a:rPr>
              <a:t>β) </a:t>
            </a:r>
            <a:r>
              <a:rPr lang="el-GR" dirty="0">
                <a:solidFill>
                  <a:srgbClr val="C00000"/>
                </a:solidFill>
              </a:rPr>
              <a:t>Επιτάχυνση </a:t>
            </a:r>
            <a:r>
              <a:rPr lang="el-GR" dirty="0">
                <a:solidFill>
                  <a:srgbClr val="C00000"/>
                </a:solidFill>
              </a:rPr>
              <a:t>που είναι αποτέλεσμα αλλαγής στην ταχύτητα ενός αντικειμένου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64766"/>
            <a:ext cx="7543800" cy="31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Η επιτάχυνση είναι διανυσματικό μέγεθος 3 αξόνων (x, y, z)</a:t>
            </a:r>
          </a:p>
          <a:p>
            <a:r>
              <a:rPr lang="el-GR" sz="2800" dirty="0"/>
              <a:t>Αυτό το διάνυσμα έχει τα ακόλουθα στοιχεία:</a:t>
            </a:r>
            <a:endParaRPr lang="en-US" sz="2800" dirty="0"/>
          </a:p>
          <a:p>
            <a:pPr lvl="1"/>
            <a:r>
              <a:rPr lang="el-GR" sz="2400" dirty="0"/>
              <a:t>Το διάνυσμα αυτό έχει τις ακόλουθες συνιστώσες.</a:t>
            </a:r>
            <a:endParaRPr lang="en-US" sz="2400" dirty="0"/>
          </a:p>
          <a:p>
            <a:pPr lvl="1"/>
            <a:r>
              <a:rPr lang="el-GR" sz="2400" dirty="0"/>
              <a:t>Επιτάχυνση της Βαρύτητας (</a:t>
            </a:r>
            <a:r>
              <a:rPr lang="en-US" sz="2400" dirty="0"/>
              <a:t>Gravity acceleration</a:t>
            </a:r>
            <a:r>
              <a:rPr lang="el-GR" sz="2400" dirty="0"/>
              <a:t>)</a:t>
            </a:r>
            <a:endParaRPr lang="en-US" sz="2400" dirty="0"/>
          </a:p>
          <a:p>
            <a:pPr lvl="2"/>
            <a:r>
              <a:rPr lang="el-GR" sz="2000" dirty="0"/>
              <a:t>Κατεύθυνση προς το κέντρο της Γης</a:t>
            </a:r>
          </a:p>
          <a:p>
            <a:pPr lvl="2"/>
            <a:r>
              <a:rPr lang="el-GR" sz="2000" dirty="0"/>
              <a:t>Τιμή περίπου 10 m / s2</a:t>
            </a:r>
          </a:p>
          <a:p>
            <a:pPr lvl="2"/>
            <a:r>
              <a:rPr lang="el-GR" sz="2000" dirty="0" smtClean="0"/>
              <a:t>Αυτό μετράμε όταν χρησιμοποιείται το </a:t>
            </a:r>
            <a:r>
              <a:rPr lang="el-GR" sz="2000" dirty="0" err="1" smtClean="0"/>
              <a:t>επιταχυνσιόμετρο</a:t>
            </a:r>
            <a:r>
              <a:rPr lang="el-GR" sz="2000" dirty="0" smtClean="0"/>
              <a:t> για τον υπολογισμό της κλίσης</a:t>
            </a:r>
            <a:endParaRPr lang="en-US" sz="2000" dirty="0" smtClean="0"/>
          </a:p>
          <a:p>
            <a:pPr lvl="1"/>
            <a:r>
              <a:rPr lang="el-GR" sz="2400" dirty="0" smtClean="0"/>
              <a:t>Οποιαδήποτε </a:t>
            </a:r>
            <a:r>
              <a:rPr lang="el-GR" sz="2400" dirty="0"/>
              <a:t>άλλη επιτάχυνση στην οποία το άτομο υπόκειται </a:t>
            </a:r>
          </a:p>
          <a:p>
            <a:pPr lvl="2"/>
            <a:r>
              <a:rPr lang="el-GR" sz="2000" dirty="0"/>
              <a:t>Αθροίζεται (διανυσματικά) στην επιτάχυνση της βαρύτητας</a:t>
            </a:r>
          </a:p>
          <a:p>
            <a:pPr lvl="2"/>
            <a:r>
              <a:rPr lang="el-GR" sz="2000" dirty="0"/>
              <a:t>Μπορεί να χρησιμοποιηθεί για ανίχνευση κίνησης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Επιτάχυνση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3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Υπολογισμός της επιτάχυνσης</a:t>
            </a:r>
            <a:br>
              <a:rPr lang="el-GR" sz="3200" dirty="0"/>
            </a:br>
            <a:r>
              <a:rPr lang="en-US" sz="2800" dirty="0"/>
              <a:t>Acceleration Measurement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82700"/>
            <a:ext cx="6960904" cy="3594099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270295"/>
            <a:ext cx="5257800" cy="158770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953000"/>
            <a:ext cx="3381895" cy="16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Γυροσκόπιο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3200400"/>
          </a:xfrm>
        </p:spPr>
        <p:txBody>
          <a:bodyPr>
            <a:noAutofit/>
          </a:bodyPr>
          <a:lstStyle/>
          <a:p>
            <a:r>
              <a:rPr lang="el-GR" sz="2000" dirty="0"/>
              <a:t>Το </a:t>
            </a:r>
            <a:r>
              <a:rPr lang="el-GR" sz="2000" dirty="0" err="1"/>
              <a:t>επιταχυνσιόμετρο</a:t>
            </a:r>
            <a:r>
              <a:rPr lang="en-US" sz="2000" dirty="0"/>
              <a:t> </a:t>
            </a:r>
            <a:r>
              <a:rPr lang="el-GR" sz="2000" dirty="0"/>
              <a:t>είναι ιδανικό για τη μέτρηση της ταχύτητας μετατόπισης ενός αντικειμένου. </a:t>
            </a:r>
          </a:p>
          <a:p>
            <a:r>
              <a:rPr lang="el-GR" sz="2000" dirty="0"/>
              <a:t>Ωστόσο, είναι ανακριβές για τη μέτρηση της κίνησης περιστροφής της συσκευής, κάτι που είναι εύκολο για το γυροσκόπιο.</a:t>
            </a:r>
            <a:endParaRPr lang="en-US" sz="2000" dirty="0"/>
          </a:p>
          <a:p>
            <a:r>
              <a:rPr lang="el-GR" altLang="en-US" sz="2000" dirty="0">
                <a:ea typeface="Times New Roman" panose="02020603050405020304" pitchFamily="18" charset="0"/>
                <a:cs typeface="Courier New" panose="02070309020205020404" pitchFamily="49" charset="0"/>
              </a:rPr>
              <a:t>Ένα γυροσκόπιο είναι μια συσκευή μέτρησης του προσανατολισμού, </a:t>
            </a:r>
            <a:r>
              <a:rPr lang="el-GR" alt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με βάση τις αρχές της γωνιακής ορμής.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33" y="1149750"/>
            <a:ext cx="4536794" cy="243165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876016"/>
            <a:ext cx="3505200" cy="28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4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762000"/>
          </a:xfrm>
        </p:spPr>
        <p:txBody>
          <a:bodyPr>
            <a:noAutofit/>
          </a:bodyPr>
          <a:lstStyle/>
          <a:p>
            <a:r>
              <a:rPr lang="el-GR" sz="3600" dirty="0"/>
              <a:t>Γυροσκόπιο</a:t>
            </a:r>
            <a:br>
              <a:rPr lang="el-GR" sz="3600" dirty="0"/>
            </a:br>
            <a:r>
              <a:rPr lang="en-US" sz="3200" dirty="0"/>
              <a:t>Gyroscope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Μετράει την περιστροφή γύρω από 3 άξονες</a:t>
            </a:r>
          </a:p>
          <a:p>
            <a:r>
              <a:rPr lang="el-GR" dirty="0"/>
              <a:t>Πιο συγκεκριμένα: μετράει την ταχύτητα περιστροφής (γωνιακή ταχύτητα) γύρω από τους άξονες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7300" y="2981325"/>
            <a:ext cx="3200400" cy="196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29" y="1905000"/>
            <a:ext cx="4381899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964577"/>
            <a:ext cx="2079274" cy="12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Γυροσκόπιο</a:t>
            </a:r>
            <a:br>
              <a:rPr lang="el-GR" dirty="0"/>
            </a:br>
            <a:r>
              <a:rPr lang="en-GB" sz="3600" dirty="0"/>
              <a:t>Gyroscope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648200" cy="5486400"/>
          </a:xfrm>
        </p:spPr>
        <p:txBody>
          <a:bodyPr>
            <a:normAutofit fontScale="92500" lnSpcReduction="10000"/>
          </a:bodyPr>
          <a:lstStyle/>
          <a:p>
            <a:r>
              <a:rPr lang="el-GR" sz="2600" dirty="0"/>
              <a:t>Το γυροσκόπιο είναι μία συσκευή που </a:t>
            </a:r>
          </a:p>
          <a:p>
            <a:pPr lvl="1"/>
            <a:r>
              <a:rPr lang="el-GR" sz="2200" dirty="0"/>
              <a:t>χρησιμοποιεί τη </a:t>
            </a:r>
            <a:r>
              <a:rPr lang="el-GR" altLang="el-GR" sz="2200" dirty="0"/>
              <a:t>βαρύτητα της Γης για να βοηθήσει στον προσδιορισμό του προσανατολισμού.</a:t>
            </a:r>
          </a:p>
          <a:p>
            <a:pPr lvl="1"/>
            <a:r>
              <a:rPr lang="el-GR" altLang="el-GR" sz="2200" dirty="0"/>
              <a:t>καθώς είναι σε θέση να μετρήσει τον ρυθμό περιστροφής γύρω από έναν συγκεκριμένο άξονα.</a:t>
            </a:r>
            <a:endParaRPr lang="el-GR" sz="2600" dirty="0"/>
          </a:p>
          <a:p>
            <a:r>
              <a:rPr lang="el-GR" altLang="el-GR" sz="2600" dirty="0"/>
              <a:t>Η κύρια διαφορά μεταξύ των δύο συσκευών (γυροσκοπίου &amp; </a:t>
            </a:r>
            <a:r>
              <a:rPr lang="el-GR" altLang="el-GR" sz="2600" dirty="0" err="1"/>
              <a:t>επιταχυνσιόμετρου</a:t>
            </a:r>
            <a:r>
              <a:rPr lang="el-GR" altLang="el-GR" sz="2600" dirty="0"/>
              <a:t>) είναι απλή: </a:t>
            </a:r>
          </a:p>
          <a:p>
            <a:pPr lvl="1"/>
            <a:r>
              <a:rPr lang="el-GR" altLang="el-GR" sz="2200" dirty="0"/>
              <a:t>το γυροσκόπιο μπορεί να αισθανθεί και να καταγράψει την περιστροφική κίνηση (</a:t>
            </a:r>
            <a:r>
              <a:rPr lang="en-US" altLang="el-GR" sz="2200" dirty="0"/>
              <a:t>angular velocity)</a:t>
            </a:r>
            <a:r>
              <a:rPr lang="el-GR" altLang="el-GR" sz="2200" dirty="0"/>
              <a:t>, </a:t>
            </a:r>
          </a:p>
          <a:p>
            <a:pPr lvl="1"/>
            <a:r>
              <a:rPr lang="el-GR" altLang="el-GR" sz="2200" dirty="0"/>
              <a:t>ενώ το άλλο δεν μπορεί.</a:t>
            </a:r>
            <a:endParaRPr lang="en-US" sz="2200" dirty="0"/>
          </a:p>
          <a:p>
            <a:endParaRPr lang="en-US" sz="2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562600" y="1600200"/>
            <a:ext cx="2940050" cy="28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990600"/>
          </a:xfrm>
        </p:spPr>
        <p:txBody>
          <a:bodyPr>
            <a:normAutofit/>
          </a:bodyPr>
          <a:lstStyle/>
          <a:p>
            <a:r>
              <a:rPr lang="el-GR" sz="2800" dirty="0"/>
              <a:t>Το μέγεθος της επιτάχυνσης σε κάθε ένα από τους τρείς άξονες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Ενδεικτικά Δεδομένα</a:t>
            </a:r>
            <a:br>
              <a:rPr lang="el-GR" dirty="0"/>
            </a:br>
            <a:r>
              <a:rPr lang="en-GB" sz="4000" dirty="0"/>
              <a:t>Sample Data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321191"/>
            <a:ext cx="6164372" cy="43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2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1219200"/>
          </a:xfrm>
        </p:spPr>
        <p:txBody>
          <a:bodyPr>
            <a:normAutofit/>
          </a:bodyPr>
          <a:lstStyle/>
          <a:p>
            <a:r>
              <a:rPr lang="el-GR" sz="2800" dirty="0"/>
              <a:t>Η συνολική επιτάχυνση είναι το διανυσματικό άθροισμα της επιτάχυνσης τους άξονες χ, ψ, και ζ.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Συνολική επιτάχυνση</a:t>
            </a:r>
            <a:br>
              <a:rPr lang="el-GR" dirty="0"/>
            </a:br>
            <a:r>
              <a:rPr lang="en-GB" sz="3600" dirty="0"/>
              <a:t>Net acceleration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819400"/>
            <a:ext cx="76200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4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Magnetometer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l-GR" altLang="el-GR" sz="2000" dirty="0"/>
              <a:t>Ο αισθητήρας μαγνητόμετρου δημιουργεί έναν μικροσκοπικό αισθητήρα </a:t>
            </a:r>
            <a:r>
              <a:rPr lang="el-GR" altLang="el-GR" sz="2000" dirty="0" err="1"/>
              <a:t>Hall</a:t>
            </a:r>
            <a:r>
              <a:rPr lang="el-GR" altLang="el-GR" sz="2000" dirty="0"/>
              <a:t> </a:t>
            </a:r>
            <a:r>
              <a:rPr lang="el-GR" altLang="el-GR" sz="2000" dirty="0" err="1"/>
              <a:t>Effect</a:t>
            </a:r>
            <a:r>
              <a:rPr lang="el-GR" altLang="el-GR" sz="2000" dirty="0"/>
              <a:t> που ανιχνεύει το μαγνητικό πεδίο της Γης σε τρεις κάθετους άξονες X, Y και Z.</a:t>
            </a:r>
          </a:p>
          <a:p>
            <a:r>
              <a:rPr lang="el-GR" altLang="el-GR" sz="2000" dirty="0"/>
              <a:t>Ο αισθητήρας </a:t>
            </a:r>
            <a:r>
              <a:rPr lang="el-GR" altLang="el-GR" sz="2000" dirty="0" err="1"/>
              <a:t>Hall</a:t>
            </a:r>
            <a:r>
              <a:rPr lang="el-GR" altLang="el-GR" sz="2000" dirty="0"/>
              <a:t> </a:t>
            </a:r>
            <a:r>
              <a:rPr lang="el-GR" altLang="el-GR" sz="2000" dirty="0" err="1"/>
              <a:t>Effect</a:t>
            </a:r>
            <a:r>
              <a:rPr lang="el-GR" altLang="el-GR" sz="2000" dirty="0"/>
              <a:t> παράγει τάση η οποία είναι ανάλογη της ισχύος και της πολικότητας του μαγνητικού πεδίου κατά μήκος του άξονα που κάθε αισθητήρας κατευθύνει. </a:t>
            </a:r>
          </a:p>
          <a:p>
            <a:r>
              <a:rPr lang="el-GR" altLang="el-GR" sz="2000" dirty="0"/>
              <a:t>Η ανιχνευμένη τάση μετατρέπεται σε ψηφιακό σήμα που αντιπροσωπεύει την ένταση του μαγνητικού πεδίου.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029200" y="1302504"/>
            <a:ext cx="3581400" cy="55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21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Ενσωματωμένοι </a:t>
            </a:r>
            <a:r>
              <a:rPr lang="el-GR" dirty="0" err="1"/>
              <a:t>αισητήρες</a:t>
            </a:r>
            <a:r>
              <a:rPr lang="el-GR" dirty="0"/>
              <a:t/>
            </a:r>
            <a:br>
              <a:rPr lang="el-GR" dirty="0"/>
            </a:br>
            <a:r>
              <a:rPr lang="en-GB" sz="3600" dirty="0"/>
              <a:t>Smartphone embedded sensors 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495800" cy="5486400"/>
          </a:xfrm>
        </p:spPr>
        <p:txBody>
          <a:bodyPr>
            <a:noAutofit/>
          </a:bodyPr>
          <a:lstStyle/>
          <a:p>
            <a:r>
              <a:rPr lang="en-GB" sz="2000" b="1" dirty="0"/>
              <a:t> Accelerometer </a:t>
            </a:r>
            <a:r>
              <a:rPr lang="el-GR" sz="2000" b="1" dirty="0"/>
              <a:t>(</a:t>
            </a:r>
            <a:r>
              <a:rPr lang="el-GR" sz="2000" dirty="0" err="1"/>
              <a:t>επιταχυνσιόμετρο</a:t>
            </a:r>
            <a:r>
              <a:rPr lang="el-GR" sz="2000" dirty="0"/>
              <a:t>)</a:t>
            </a:r>
          </a:p>
          <a:p>
            <a:pPr lvl="1"/>
            <a:r>
              <a:rPr lang="el-GR" sz="1600" dirty="0"/>
              <a:t>Μετρά τη δύναμη επιτάχυνσης σε m / s2 που εφαρμόζεται σε μια συσκευή και στους τρεις φυσικούς άξονες (x, y, z), συμπεριλαμβανομένης της βαρύτητας.</a:t>
            </a:r>
          </a:p>
          <a:p>
            <a:r>
              <a:rPr lang="en-US" sz="2000" b="1" dirty="0"/>
              <a:t>Gyroscope </a:t>
            </a:r>
            <a:r>
              <a:rPr lang="el-GR" sz="2000" b="1" dirty="0"/>
              <a:t>(</a:t>
            </a:r>
            <a:r>
              <a:rPr lang="el-GR" sz="2000" dirty="0"/>
              <a:t>γυροσκόπιο)</a:t>
            </a:r>
          </a:p>
          <a:p>
            <a:pPr lvl="1"/>
            <a:r>
              <a:rPr lang="el-GR" sz="1600" dirty="0"/>
              <a:t>Μετράει την ταχύτητα περιστροφής μιας συσκευής σε </a:t>
            </a:r>
            <a:r>
              <a:rPr lang="el-GR" sz="1600" dirty="0" err="1"/>
              <a:t>rad</a:t>
            </a:r>
            <a:r>
              <a:rPr lang="el-GR" sz="1600" dirty="0"/>
              <a:t> / s γύρω από κάθε έναν από τους τρεις φυσικούς άξονες (x, y, z).</a:t>
            </a:r>
          </a:p>
          <a:p>
            <a:r>
              <a:rPr lang="en-US" sz="2000" b="1" dirty="0"/>
              <a:t>Orientation </a:t>
            </a:r>
            <a:r>
              <a:rPr lang="el-GR" sz="2000" b="1" dirty="0"/>
              <a:t>(</a:t>
            </a:r>
            <a:r>
              <a:rPr lang="el-GR" sz="2000" dirty="0"/>
              <a:t>προσανατολισμός)</a:t>
            </a:r>
          </a:p>
          <a:p>
            <a:pPr lvl="1"/>
            <a:r>
              <a:rPr lang="el-GR" sz="1600" dirty="0"/>
              <a:t>Μετράει τους βαθμούς περιστροφής που κάνει μια συσκευή γύρω από τους τρεις φυσικούς άξονες (x, y, z). Η μήτρα κλίσης και η μήτρα περιστροφής μπορούν να ληφθούν χρησιμοποιώντας τον αισθητήρα βαρύτητας και τον αισθητήρα γεωμαγνητικού πεδίου</a:t>
            </a:r>
            <a:endParaRPr lang="en-US" sz="1600" dirty="0"/>
          </a:p>
        </p:txBody>
      </p:sp>
      <p:pic>
        <p:nvPicPr>
          <p:cNvPr id="7" name="Picture 6" descr="enter image description he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276600" cy="4038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37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819400"/>
            <a:ext cx="8229600" cy="2286000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Ενσωματωμένοι αισθητήρες σε σύγχρονα έξυπνα κινητά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9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Ανίχνευση Πτώσεων με χρήση </a:t>
            </a:r>
            <a:r>
              <a:rPr lang="el-GR" sz="3200" dirty="0" err="1"/>
              <a:t>smartphone</a:t>
            </a:r>
            <a:endParaRPr lang="el-G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8153400" cy="18288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sz="2400" dirty="0"/>
              <a:t>Ενσωματωμένοι αισθητήρες (επιταχυνσιόμετρο, γυροσκόπιο, αισθητήρας προσανατολισμού – </a:t>
            </a:r>
            <a:r>
              <a:rPr lang="en-US" sz="2400" dirty="0"/>
              <a:t>orientation sensor</a:t>
            </a:r>
            <a:r>
              <a:rPr lang="el-GR" sz="2400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l-GR" sz="2400" dirty="0"/>
              <a:t>Αλγόριθμος ανίχνευσης πτώσης.</a:t>
            </a:r>
          </a:p>
          <a:p>
            <a:pPr marL="514350" indent="-514350">
              <a:buFont typeface="+mj-lt"/>
              <a:buAutoNum type="arabicPeriod"/>
            </a:pPr>
            <a:r>
              <a:rPr lang="el-GR" sz="2400" dirty="0"/>
              <a:t>Δυνατότητα άμεσης επικοινωνίας (SMS, WI-FI, GSM, 3G).</a:t>
            </a:r>
          </a:p>
          <a:p>
            <a:pPr marL="320040" lvl="1" indent="0">
              <a:buNone/>
            </a:pPr>
            <a:endParaRPr lang="el-GR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10792"/>
            <a:ext cx="8305800" cy="331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5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343400"/>
          </a:xfrm>
        </p:spPr>
        <p:txBody>
          <a:bodyPr>
            <a:normAutofit/>
          </a:bodyPr>
          <a:lstStyle/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Font typeface="Wingdings" pitchFamily="2" charset="2"/>
              <a:buChar char="ü"/>
            </a:pPr>
            <a:r>
              <a:rPr lang="el-GR" sz="1800" dirty="0">
                <a:solidFill>
                  <a:srgbClr val="000000"/>
                </a:solidFill>
              </a:rPr>
              <a:t>Κάθε χρόνο 11 εκατομμύρια άνθρωποι πέφτουν.</a:t>
            </a:r>
            <a:endParaRPr lang="en-US" sz="1800" dirty="0">
              <a:solidFill>
                <a:srgbClr val="000000"/>
              </a:solidFill>
            </a:endParaRPr>
          </a:p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Font typeface="Wingdings" pitchFamily="2" charset="2"/>
              <a:buChar char="ü"/>
            </a:pPr>
            <a:r>
              <a:rPr lang="el-GR" sz="1800" dirty="0">
                <a:solidFill>
                  <a:srgbClr val="000000"/>
                </a:solidFill>
              </a:rPr>
              <a:t>Οι πτώσεις είναι ένας από τους κύριους παράγοντες που επηρεάζουν τη σωματική και ψυχική υγεία των ηλικιωμένων.</a:t>
            </a:r>
            <a:endParaRPr lang="en-US" sz="1800" dirty="0">
              <a:solidFill>
                <a:srgbClr val="000000"/>
              </a:solidFill>
            </a:endParaRPr>
          </a:p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Font typeface="Wingdings" pitchFamily="2" charset="2"/>
              <a:buChar char="ü"/>
            </a:pPr>
            <a:r>
              <a:rPr lang="el-GR" sz="1800" dirty="0">
                <a:solidFill>
                  <a:srgbClr val="000000"/>
                </a:solidFill>
              </a:rPr>
              <a:t>Εκτιμάται ότι το έτος 2020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00"/>
                </a:solidFill>
              </a:rPr>
              <a:t>οι δαπάνες από γεγονότα συσχετιζόμενα με πτώσεις θα φθάσουν τα 54,9 δισεκατομμύρια δολάρια.</a:t>
            </a:r>
            <a:endParaRPr lang="en-US" sz="1800" dirty="0">
              <a:solidFill>
                <a:srgbClr val="000000"/>
              </a:solidFill>
            </a:endParaRPr>
          </a:p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Font typeface="Wingdings" pitchFamily="2" charset="2"/>
              <a:buChar char="ü"/>
            </a:pPr>
            <a:r>
              <a:rPr lang="el-GR" sz="1800" dirty="0">
                <a:solidFill>
                  <a:srgbClr val="000000"/>
                </a:solidFill>
              </a:rPr>
              <a:t>Εάν δεν ληφθούν προληπτικά μέτρα στο άμεσο μέλλον, ο αριθμός των τραυματισμών θα αυξηθεί κατά 100% το έτος 2030.</a:t>
            </a:r>
          </a:p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None/>
            </a:pPr>
            <a:endParaRPr lang="el-GR" sz="1800" dirty="0">
              <a:solidFill>
                <a:srgbClr val="000000"/>
              </a:solidFill>
            </a:endParaRPr>
          </a:p>
          <a:p>
            <a:pPr marL="365760" lvl="0" indent="-256032">
              <a:spcBef>
                <a:spcPts val="300"/>
              </a:spcBef>
              <a:buClr>
                <a:srgbClr val="08A1D9"/>
              </a:buClr>
              <a:buSzTx/>
              <a:buNone/>
            </a:pPr>
            <a:r>
              <a:rPr lang="el-GR" sz="1800" dirty="0">
                <a:solidFill>
                  <a:srgbClr val="000000"/>
                </a:solidFill>
              </a:rPr>
              <a:t>Στάδια μίας πτώσης</a:t>
            </a:r>
          </a:p>
          <a:p>
            <a:pPr marL="822960" lvl="1" indent="-457200">
              <a:spcBef>
                <a:spcPts val="300"/>
              </a:spcBef>
              <a:buClr>
                <a:srgbClr val="F96A1B"/>
              </a:buClr>
              <a:buSzTx/>
              <a:buFont typeface="Wingdings" pitchFamily="2" charset="2"/>
              <a:buChar char="q"/>
            </a:pPr>
            <a:r>
              <a:rPr lang="el-GR" sz="1800" dirty="0">
                <a:solidFill>
                  <a:srgbClr val="000000"/>
                </a:solidFill>
              </a:rPr>
              <a:t>Καθημερινή δραστηριότητα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00"/>
                </a:solidFill>
              </a:rPr>
              <a:t>(</a:t>
            </a:r>
            <a:r>
              <a:rPr lang="en-US" sz="1800" dirty="0">
                <a:solidFill>
                  <a:srgbClr val="000000"/>
                </a:solidFill>
              </a:rPr>
              <a:t>Activity of Daily Living, ADL</a:t>
            </a:r>
            <a:r>
              <a:rPr lang="el-GR" sz="1800" dirty="0">
                <a:solidFill>
                  <a:srgbClr val="000000"/>
                </a:solidFill>
              </a:rPr>
              <a:t>).</a:t>
            </a:r>
          </a:p>
          <a:p>
            <a:pPr marL="822960" lvl="1" indent="-457200">
              <a:spcBef>
                <a:spcPts val="300"/>
              </a:spcBef>
              <a:buClr>
                <a:srgbClr val="F96A1B"/>
              </a:buClr>
              <a:buSzTx/>
              <a:buFont typeface="Wingdings" pitchFamily="2" charset="2"/>
              <a:buChar char="q"/>
            </a:pPr>
            <a:r>
              <a:rPr lang="el-GR" sz="1800" dirty="0">
                <a:solidFill>
                  <a:srgbClr val="000000"/>
                </a:solidFill>
              </a:rPr>
              <a:t>Απρόβλεπτό συμβάν.</a:t>
            </a:r>
          </a:p>
          <a:p>
            <a:pPr marL="822960" lvl="1" indent="-457200">
              <a:spcBef>
                <a:spcPts val="300"/>
              </a:spcBef>
              <a:buClr>
                <a:srgbClr val="F96A1B"/>
              </a:buClr>
              <a:buSzTx/>
              <a:buFont typeface="Wingdings" pitchFamily="2" charset="2"/>
              <a:buChar char="q"/>
            </a:pPr>
            <a:r>
              <a:rPr lang="el-GR" sz="1800" dirty="0">
                <a:solidFill>
                  <a:srgbClr val="000000"/>
                </a:solidFill>
              </a:rPr>
              <a:t>Ελεύθερη πτώση.</a:t>
            </a:r>
          </a:p>
          <a:p>
            <a:pPr marL="822960" lvl="1" indent="-457200">
              <a:spcBef>
                <a:spcPts val="300"/>
              </a:spcBef>
              <a:buClr>
                <a:srgbClr val="F96A1B"/>
              </a:buClr>
              <a:buSzTx/>
              <a:buFont typeface="Wingdings" pitchFamily="2" charset="2"/>
              <a:buChar char="q"/>
            </a:pPr>
            <a:r>
              <a:rPr lang="el-GR" sz="1800" dirty="0">
                <a:solidFill>
                  <a:srgbClr val="000000"/>
                </a:solidFill>
              </a:rPr>
              <a:t>Σύγκρουση.</a:t>
            </a:r>
          </a:p>
          <a:p>
            <a:pPr marL="822960" lvl="1" indent="-457200">
              <a:spcBef>
                <a:spcPts val="300"/>
              </a:spcBef>
              <a:buClr>
                <a:srgbClr val="F96A1B"/>
              </a:buClr>
              <a:buSzTx/>
              <a:buFont typeface="Wingdings" pitchFamily="2" charset="2"/>
              <a:buChar char="q"/>
            </a:pPr>
            <a:r>
              <a:rPr lang="el-GR" sz="1800" dirty="0">
                <a:solidFill>
                  <a:srgbClr val="000000"/>
                </a:solidFill>
              </a:rPr>
              <a:t>Ανάκτηση (πιθανό).</a:t>
            </a:r>
          </a:p>
          <a:p>
            <a:endParaRPr lang="el-GR" sz="3600" dirty="0"/>
          </a:p>
          <a:p>
            <a:endParaRPr lang="el-G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 </a:t>
            </a:r>
          </a:p>
        </p:txBody>
      </p:sp>
      <p:pic>
        <p:nvPicPr>
          <p:cNvPr id="4" name="Picture 3" descr="falll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400" y="5571067"/>
            <a:ext cx="4968000" cy="984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6516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Συνέπειες των Πτώσεων </a:t>
            </a:r>
            <a:br>
              <a:rPr lang="el-GR" sz="3200" dirty="0"/>
            </a:br>
            <a:r>
              <a:rPr lang="en-US" sz="2400" dirty="0"/>
              <a:t>Falls Are Serious and Costly</a:t>
            </a:r>
            <a:endParaRPr lang="el-GR" sz="32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l-GR" sz="2000" dirty="0"/>
              <a:t>Οι πτώσεις αντιπροσωπεύουν την 1</a:t>
            </a:r>
            <a:r>
              <a:rPr lang="el-GR" sz="2000" baseline="30000" dirty="0"/>
              <a:t>η</a:t>
            </a:r>
            <a:r>
              <a:rPr lang="el-GR" sz="2000" dirty="0"/>
              <a:t> αιτία θανάτου από ατυχήματα, την 3ηαιτία χρόνιας αναπηρίας.</a:t>
            </a:r>
          </a:p>
          <a:p>
            <a:r>
              <a:rPr lang="el-GR" sz="2000" dirty="0"/>
              <a:t>Το 1 από κάθε 3 άτομα πάνω από 65 πέφτει τουλάχιστον 1 φορά κάθε χρόνο.</a:t>
            </a:r>
          </a:p>
          <a:p>
            <a:r>
              <a:rPr lang="el-GR" sz="2000" dirty="0"/>
              <a:t>Το 70% των πτώσεων συμβαίνει στο σπίτι.</a:t>
            </a:r>
          </a:p>
          <a:p>
            <a:r>
              <a:rPr lang="el-GR" sz="2000" dirty="0"/>
              <a:t>Το κόστος για το σύστημα υγείας των πτώσεων στις ΗΠΑ ήταν 19,2 δισ. Δολάρια το 2006.</a:t>
            </a:r>
          </a:p>
          <a:p>
            <a:r>
              <a:rPr lang="el-GR" sz="2000" dirty="0"/>
              <a:t>Ο ταχύς εντοπισμός των πτώσεων αυξάνει τις πιθανότητες επιβίωσης.</a:t>
            </a:r>
          </a:p>
          <a:p>
            <a:endParaRPr lang="el-GR" sz="2000" dirty="0"/>
          </a:p>
          <a:p>
            <a:endParaRPr lang="el-GR" sz="2000" dirty="0"/>
          </a:p>
          <a:p>
            <a:endParaRPr lang="el-G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88" y="1981200"/>
            <a:ext cx="4280468" cy="2794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8988" y="5105400"/>
            <a:ext cx="430586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https://www.cdc.gov/homeandrecreationalsafety/falls/adultfalls.html</a:t>
            </a:r>
          </a:p>
        </p:txBody>
      </p:sp>
    </p:spTree>
    <p:extLst>
      <p:ext uri="{BB962C8B-B14F-4D97-AF65-F5344CB8AC3E}">
        <p14:creationId xmlns:p14="http://schemas.microsoft.com/office/powerpoint/2010/main" val="1504156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2000" dirty="0"/>
              <a:t>Το 20% των πτώσεων προκαλεί σοβαρό τραυματισμό, όπως σπασμένα κόκαλα ή τραυματισμό στο κεφάλι.</a:t>
            </a:r>
          </a:p>
          <a:p>
            <a:r>
              <a:rPr lang="el-GR" sz="2000" dirty="0"/>
              <a:t>Κάθε χρόνο, 3 εκατομμύρια ηλικιωμένοι αντιμετωπίζονται σε τμήματα επειγόντων περιστατικών για τραυματισμούς πτώσης.</a:t>
            </a:r>
          </a:p>
          <a:p>
            <a:r>
              <a:rPr lang="el-GR" sz="2000" dirty="0"/>
              <a:t>Οι πτώσεις είναι η πιο κοινή αιτία τραυματικών εγκεφαλικών τραυματισμών (</a:t>
            </a:r>
            <a:r>
              <a:rPr lang="en-US" sz="2000" dirty="0"/>
              <a:t>traumatic brain injuries </a:t>
            </a:r>
            <a:r>
              <a:rPr lang="el-GR" sz="2000" dirty="0"/>
              <a:t> - TBI).</a:t>
            </a:r>
          </a:p>
          <a:p>
            <a:r>
              <a:rPr lang="el-GR" sz="2000" dirty="0"/>
              <a:t>Περισσότεροι από 800.000 ασθενείς ετησίως νοσηλεύονται λόγω τραυματισμού από πτώση, κυρίως λόγω τραυματισμού στο κεφάλι ή κάταγμα ισχίου.</a:t>
            </a:r>
          </a:p>
          <a:p>
            <a:r>
              <a:rPr lang="el-GR" sz="2000" dirty="0"/>
              <a:t>Περισσότερο από το 95% των καταγμάτων του ισχίου προκαλούνται από την πτώση, συνήθως με την πτώση στο πλάι.</a:t>
            </a:r>
          </a:p>
          <a:p>
            <a:r>
              <a:rPr lang="el-GR" sz="2000" dirty="0"/>
              <a:t>Το 2015, το συνολικό ιατρικό κόστος των πτώσεων ανήλθε σε περισσότερα από 50 δισεκατομμύρια δολάρια.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Συνέπειες των Πτώσεων </a:t>
            </a:r>
            <a:br>
              <a:rPr lang="el-GR" dirty="0"/>
            </a:br>
            <a:r>
              <a:rPr lang="en-US" sz="3600" dirty="0"/>
              <a:t>Falls Are Serious and Costly</a:t>
            </a:r>
          </a:p>
        </p:txBody>
      </p:sp>
    </p:spTree>
    <p:extLst>
      <p:ext uri="{BB962C8B-B14F-4D97-AF65-F5344CB8AC3E}">
        <p14:creationId xmlns:p14="http://schemas.microsoft.com/office/powerpoint/2010/main" val="371273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2590800"/>
          </a:xfrm>
        </p:spPr>
        <p:txBody>
          <a:bodyPr>
            <a:normAutofit/>
          </a:bodyPr>
          <a:lstStyle/>
          <a:p>
            <a:r>
              <a:rPr lang="el-GR" sz="2000" dirty="0"/>
              <a:t>Συσκευές στο περιβάλλον του χρήστη (</a:t>
            </a:r>
            <a:r>
              <a:rPr lang="en-US" sz="2000" dirty="0"/>
              <a:t>ambient sensors</a:t>
            </a:r>
            <a:r>
              <a:rPr lang="el-GR" sz="2000" dirty="0"/>
              <a:t>)</a:t>
            </a:r>
          </a:p>
          <a:p>
            <a:pPr lvl="1"/>
            <a:r>
              <a:rPr lang="el-GR" sz="1800" dirty="0"/>
              <a:t>Κάμερες, αισθητήρες πατώματος, υπέρυθροι αισθητήρες, μικρόφωνα και αισθητήρες πίεσης.</a:t>
            </a:r>
          </a:p>
          <a:p>
            <a:r>
              <a:rPr lang="el-GR" sz="2000" dirty="0" err="1"/>
              <a:t>Φορετές</a:t>
            </a:r>
            <a:r>
              <a:rPr lang="el-GR" sz="2000" dirty="0"/>
              <a:t> συσκευές (</a:t>
            </a:r>
            <a:r>
              <a:rPr lang="el-GR" sz="2000" dirty="0" err="1"/>
              <a:t>Wearable</a:t>
            </a:r>
            <a:r>
              <a:rPr lang="el-GR" sz="2000" dirty="0"/>
              <a:t> </a:t>
            </a:r>
            <a:r>
              <a:rPr lang="el-GR" sz="2000" dirty="0" err="1"/>
              <a:t>devices</a:t>
            </a:r>
            <a:r>
              <a:rPr lang="el-GR" sz="2000" dirty="0"/>
              <a:t>)</a:t>
            </a:r>
          </a:p>
          <a:p>
            <a:pPr lvl="1"/>
            <a:r>
              <a:rPr lang="el-GR" sz="1800" dirty="0"/>
              <a:t>Χρήση αισθητήρων (μικρές ηλεκτρονικές συσκευές εξοπλισμένες με αισθητήρες και οι οποίες φοριούνται από τους χρήστες μέσα ή κάτω από τα ρούχα). </a:t>
            </a:r>
          </a:p>
          <a:p>
            <a:pPr lvl="1"/>
            <a:r>
              <a:rPr lang="el-GR" sz="1800" dirty="0"/>
              <a:t>Χρήση </a:t>
            </a:r>
            <a:r>
              <a:rPr lang="el-GR" sz="1800" dirty="0" err="1"/>
              <a:t>smartphone</a:t>
            </a:r>
            <a:r>
              <a:rPr lang="en-US" sz="1800" dirty="0"/>
              <a:t>s</a:t>
            </a:r>
            <a:r>
              <a:rPr lang="el-GR" sz="180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Συστήματα Ανίχνευσης πτώσεων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00200" y="3886200"/>
            <a:ext cx="5143536" cy="27464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Έλλειψη 4"/>
          <p:cNvSpPr/>
          <p:nvPr/>
        </p:nvSpPr>
        <p:spPr>
          <a:xfrm>
            <a:off x="5715000" y="5029200"/>
            <a:ext cx="1028736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7" name="Ευθύγραμμο βέλος σύνδεσης 6"/>
          <p:cNvCxnSpPr>
            <a:stCxn id="4" idx="3"/>
          </p:cNvCxnSpPr>
          <p:nvPr/>
        </p:nvCxnSpPr>
        <p:spPr>
          <a:xfrm flipV="1">
            <a:off x="6743736" y="5257800"/>
            <a:ext cx="723864" cy="1605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22491" y="4934634"/>
            <a:ext cx="149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Όλο και μεγαλύτερη </a:t>
            </a:r>
          </a:p>
          <a:p>
            <a:r>
              <a:rPr lang="el-GR" sz="1200" dirty="0"/>
              <a:t>διείσδυση των </a:t>
            </a:r>
          </a:p>
          <a:p>
            <a:r>
              <a:rPr lang="el-GR" sz="1200" dirty="0"/>
              <a:t>έξυπνων κινητών.</a:t>
            </a:r>
          </a:p>
        </p:txBody>
      </p:sp>
    </p:spTree>
    <p:extLst>
      <p:ext uri="{BB962C8B-B14F-4D97-AF65-F5344CB8AC3E}">
        <p14:creationId xmlns:p14="http://schemas.microsoft.com/office/powerpoint/2010/main" val="127060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Αισθητήρες</a:t>
            </a:r>
            <a:br>
              <a:rPr lang="el-GR" dirty="0"/>
            </a:br>
            <a:r>
              <a:rPr lang="en-US" sz="3600" dirty="0"/>
              <a:t>Input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1752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000" dirty="0"/>
              <a:t>Ενσωματωμένοι στο περιβάλλον αισθητήρες (</a:t>
            </a:r>
            <a:r>
              <a:rPr lang="en-US" sz="2000" dirty="0"/>
              <a:t>ambient sensors) </a:t>
            </a:r>
            <a:r>
              <a:rPr lang="el-GR" sz="2000" dirty="0"/>
              <a:t> που μπορούν να ανιχνεύσουν πολλά φυσικά φαινόμενα σε διάφορα περιβάλλοντα.</a:t>
            </a:r>
            <a:endParaRPr lang="en-GB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1752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000" dirty="0" err="1"/>
              <a:t>Φορετοί</a:t>
            </a:r>
            <a:r>
              <a:rPr lang="el-GR" sz="2000" dirty="0"/>
              <a:t> αισθητήρες προσαρμόζονται σε διαφορετικά σημεία του σώματος ανάλογα με τα χαρακτηριστικά που ενδιαφέρουν για να μετρηθούν.</a:t>
            </a:r>
            <a:endParaRPr lang="en-GB" sz="2000" dirty="0"/>
          </a:p>
        </p:txBody>
      </p:sp>
      <p:pic>
        <p:nvPicPr>
          <p:cNvPr id="5" name="Picture 4" descr="http://static-content.springer.com/image/art%3A10.1186%2F1743-0003-9-21/MediaObjects/12984_2011_Article_353_Fig5_HTM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4038600" cy="334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4191000" cy="331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44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Μεταβολή τιμών επιταχυνσιόμετρου σε διαφορετικούς τύπους δραστηριοτήτων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55886"/>
            <a:ext cx="5141785" cy="42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39397" y="1474194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Κατεβαίνοντας σκαλοπάτια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1486554"/>
            <a:ext cx="266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Ανεβαίνοντας σκαλοπάτια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6110737"/>
            <a:ext cx="226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… κάθεται σε καρέκλα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08104" y="6110737"/>
            <a:ext cx="274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... σηκώνεται από καρέκλα </a:t>
            </a:r>
            <a:endParaRPr lang="en-US" dirty="0"/>
          </a:p>
        </p:txBody>
      </p:sp>
      <p:pic>
        <p:nvPicPr>
          <p:cNvPr id="9" name="9 - Εικόνα" descr="human_bod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2052360"/>
            <a:ext cx="1790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33" y="56551"/>
            <a:ext cx="5111480" cy="990600"/>
          </a:xfrm>
        </p:spPr>
        <p:txBody>
          <a:bodyPr>
            <a:noAutofit/>
          </a:bodyPr>
          <a:lstStyle/>
          <a:p>
            <a:r>
              <a:rPr lang="el-GR" sz="2800" dirty="0"/>
              <a:t>Ανίχνευση πτώσης με χρήση αλγορίθμων κατωφλίωσης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4" y="3330817"/>
            <a:ext cx="3394006" cy="291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5204"/>
            <a:ext cx="3280195" cy="655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55604" y="99544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Έλλειψη βαρύτητας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2514600"/>
            <a:ext cx="15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Πρόσκρουση (</a:t>
            </a:r>
            <a:r>
              <a:rPr lang="de-AT" dirty="0" err="1"/>
              <a:t>thr</a:t>
            </a:r>
            <a:r>
              <a:rPr lang="de-AT" dirty="0"/>
              <a:t> </a:t>
            </a:r>
            <a:r>
              <a:rPr lang="en-US" dirty="0"/>
              <a:t>= 2g)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9191" y="3341298"/>
            <a:ext cx="164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Αδράνεια</a:t>
            </a:r>
            <a:endParaRPr lang="en-US" dirty="0"/>
          </a:p>
          <a:p>
            <a:r>
              <a:rPr lang="en-US" dirty="0" err="1"/>
              <a:t>thr</a:t>
            </a:r>
            <a:r>
              <a:rPr lang="en-US" dirty="0"/>
              <a:t> = 0.1875 g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20933" y="4099828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Διαφορετική στάση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14392" y="5747512"/>
            <a:ext cx="2902024" cy="56180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6084168" y="4422994"/>
            <a:ext cx="2304256" cy="4002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1910" y="1283634"/>
            <a:ext cx="4222098" cy="2102154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Τα συστήματα που χρησιμοποιούν αλγόριθμους </a:t>
            </a:r>
            <a:r>
              <a:rPr lang="el-GR" dirty="0" err="1"/>
              <a:t>κατωφλίωσης</a:t>
            </a:r>
            <a:r>
              <a:rPr lang="el-GR" dirty="0"/>
              <a:t> (</a:t>
            </a:r>
            <a:r>
              <a:rPr lang="el-GR" dirty="0" err="1"/>
              <a:t>threshold</a:t>
            </a:r>
            <a:r>
              <a:rPr lang="el-GR" dirty="0"/>
              <a:t>) για την ανίχνευση πτώσης χρησιμοποιούν τα δεδομένα του </a:t>
            </a:r>
            <a:r>
              <a:rPr lang="el-GR" dirty="0" err="1"/>
              <a:t>επιταχυνσιόμετρου</a:t>
            </a:r>
            <a:r>
              <a:rPr lang="el-GR" dirty="0"/>
              <a:t> και/ή του προσανατολισμού για να ανιχνεύσουν τις διαφορετικές φάσεις μία πτώσης </a:t>
            </a:r>
          </a:p>
        </p:txBody>
      </p:sp>
    </p:spTree>
    <p:extLst>
      <p:ext uri="{BB962C8B-B14F-4D97-AF65-F5344CB8AC3E}">
        <p14:creationId xmlns:p14="http://schemas.microsoft.com/office/powerpoint/2010/main" val="245755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dirty="0"/>
              <a:t>Αλγόριθμος κατωφλίωσης που μπορεί να κατηγοριοποιήσει δραστηριότητες όπως: </a:t>
            </a:r>
          </a:p>
          <a:p>
            <a:pPr lvl="1"/>
            <a:r>
              <a:rPr lang="el-GR" dirty="0"/>
              <a:t>πτώση, οριζόντια δραστηριότητα, κάθετη δραστηριότητα και ακινησία χρησιμοποιώντας όρια στις τιμές</a:t>
            </a:r>
            <a:r>
              <a:rPr lang="en-US" dirty="0"/>
              <a:t> </a:t>
            </a:r>
            <a:r>
              <a:rPr lang="el-GR" dirty="0"/>
              <a:t>που υπολογίζει από την παρακάτω διαδικασία</a:t>
            </a:r>
            <a:r>
              <a:rPr lang="en-US" dirty="0"/>
              <a:t>:</a:t>
            </a:r>
            <a:endParaRPr lang="el-GR" dirty="0"/>
          </a:p>
          <a:p>
            <a:pPr marL="860425" lvl="1" indent="-514350">
              <a:buFont typeface="+mj-lt"/>
              <a:buAutoNum type="arabicPeriod"/>
            </a:pPr>
            <a:r>
              <a:rPr lang="el-GR" dirty="0"/>
              <a:t>Πρώτα υπολογίζει την περιοχή που καλύπτεται από το μέγεθος των τριών αξόνων του επιταχυνσιόμετρου (</a:t>
            </a:r>
            <a:r>
              <a:rPr lang="el-GR" dirty="0" err="1"/>
              <a:t>signal</a:t>
            </a:r>
            <a:r>
              <a:rPr lang="el-GR" dirty="0"/>
              <a:t> </a:t>
            </a:r>
            <a:r>
              <a:rPr lang="el-GR" dirty="0" err="1"/>
              <a:t>magnitude</a:t>
            </a:r>
            <a:r>
              <a:rPr lang="el-GR" dirty="0"/>
              <a:t> </a:t>
            </a:r>
            <a:r>
              <a:rPr lang="el-GR" dirty="0" err="1"/>
              <a:t>area</a:t>
            </a:r>
            <a:r>
              <a:rPr lang="el-GR" dirty="0"/>
              <a:t> -SMA) για να βρει πόσο βίαιη είναι η δραστηριότητα του χρήστη. </a:t>
            </a:r>
          </a:p>
          <a:p>
            <a:pPr marL="860425" lvl="1" indent="-514350">
              <a:buFont typeface="+mj-lt"/>
              <a:buAutoNum type="arabicPeriod"/>
            </a:pPr>
            <a:r>
              <a:rPr lang="el-GR" dirty="0"/>
              <a:t>Στη συνέχεια υπολογίζει την συνολική επιτάχυνση</a:t>
            </a:r>
            <a:r>
              <a:rPr lang="en-US" dirty="0"/>
              <a:t> (</a:t>
            </a:r>
            <a:r>
              <a:rPr lang="en-US" dirty="0" err="1"/>
              <a:t>Mi</a:t>
            </a:r>
            <a:r>
              <a:rPr lang="en-US" dirty="0"/>
              <a:t>)</a:t>
            </a:r>
            <a:endParaRPr lang="el-GR" dirty="0"/>
          </a:p>
          <a:p>
            <a:pPr marL="860425" lvl="1" indent="-514350">
              <a:buFont typeface="+mj-lt"/>
              <a:buAutoNum type="arabicPeriod"/>
            </a:pPr>
            <a:r>
              <a:rPr lang="el-GR" dirty="0"/>
              <a:t>Τέλος υπολογίζεται  την γωνία κλίσης (</a:t>
            </a:r>
            <a:r>
              <a:rPr lang="el-GR" dirty="0" err="1"/>
              <a:t>tilt</a:t>
            </a:r>
            <a:r>
              <a:rPr lang="el-GR" dirty="0"/>
              <a:t> </a:t>
            </a:r>
            <a:r>
              <a:rPr lang="el-GR" dirty="0" err="1"/>
              <a:t>angle</a:t>
            </a:r>
            <a:r>
              <a:rPr lang="en-US" dirty="0"/>
              <a:t>- TA</a:t>
            </a:r>
            <a:r>
              <a:rPr lang="el-GR" dirty="0"/>
              <a:t>).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Falling-Incident Detection and Alarm by Smartphone with Multimedia Messaging Service (MMS)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914952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Magnitude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35612"/>
            <a:ext cx="8458200" cy="5486400"/>
          </a:xfrm>
        </p:spPr>
        <p:txBody>
          <a:bodyPr>
            <a:normAutofit/>
          </a:bodyPr>
          <a:lstStyle/>
          <a:p>
            <a:r>
              <a:rPr lang="el-GR" sz="2400" dirty="0"/>
              <a:t>Στα μαθηματικά, η περιοχή μεγέθους σήματος (</a:t>
            </a:r>
            <a:r>
              <a:rPr lang="en-US" sz="2400" dirty="0"/>
              <a:t>Signal Magnitude Area - </a:t>
            </a:r>
            <a:r>
              <a:rPr lang="el-GR" sz="2400" dirty="0"/>
              <a:t>συντομογραφία SMA) είναι μια στατιστική μέτρηση του μεγέθους της μεταβαλλόμενης ποσότητας.</a:t>
            </a:r>
            <a:endParaRPr lang="en-US" sz="2400" dirty="0"/>
          </a:p>
          <a:p>
            <a:r>
              <a:rPr lang="el-GR" sz="2400" dirty="0"/>
              <a:t>Αν έχουμε ένα σύνολο </a:t>
            </a:r>
            <a:r>
              <a:rPr lang="en-US" sz="2400" i="1" dirty="0"/>
              <a:t>n</a:t>
            </a:r>
            <a:r>
              <a:rPr lang="en-US" sz="2400" dirty="0"/>
              <a:t> </a:t>
            </a:r>
            <a:r>
              <a:rPr lang="el-GR" sz="2400" dirty="0"/>
              <a:t>τιμών</a:t>
            </a:r>
            <a:r>
              <a:rPr lang="en-US" sz="2400" dirty="0"/>
              <a:t>{ x1 , x2 , … , </a:t>
            </a:r>
            <a:r>
              <a:rPr lang="en-US" sz="2400" dirty="0" err="1"/>
              <a:t>xn</a:t>
            </a:r>
            <a:r>
              <a:rPr lang="en-US" sz="2400" dirty="0"/>
              <a:t>} </a:t>
            </a:r>
            <a:r>
              <a:rPr lang="el-GR" sz="2400" dirty="0"/>
              <a:t>για ένα </a:t>
            </a:r>
            <a:r>
              <a:rPr lang="el-GR" sz="2400" dirty="0" err="1"/>
              <a:t>χρονοπαράθυρο</a:t>
            </a:r>
            <a:r>
              <a:rPr lang="el-GR" sz="2400" dirty="0"/>
              <a:t> μήκους </a:t>
            </a:r>
            <a:r>
              <a:rPr lang="en-US" sz="2400" i="1" dirty="0"/>
              <a:t>T</a:t>
            </a:r>
            <a:r>
              <a:rPr lang="en-US" sz="2400" dirty="0"/>
              <a:t>, </a:t>
            </a:r>
            <a:r>
              <a:rPr lang="el-GR" sz="2400" dirty="0"/>
              <a:t>το </a:t>
            </a:r>
            <a:r>
              <a:rPr lang="en-US" sz="2400" dirty="0"/>
              <a:t>SMA</a:t>
            </a:r>
            <a:r>
              <a:rPr lang="el-GR" sz="2400" dirty="0"/>
              <a:t> δίνεται από</a:t>
            </a:r>
            <a:r>
              <a:rPr lang="en-US" sz="2400" dirty="0"/>
              <a:t>: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l-GR" sz="2400" dirty="0"/>
              <a:t>Για συνεχή σήματα (</a:t>
            </a:r>
            <a:r>
              <a:rPr lang="en-US" sz="2400" dirty="0"/>
              <a:t>continuous domain</a:t>
            </a:r>
            <a:r>
              <a:rPr lang="el-GR" sz="2400" dirty="0"/>
              <a:t>), για παράδειγμα</a:t>
            </a:r>
            <a:r>
              <a:rPr lang="en-US" sz="2400" dirty="0"/>
              <a:t>,</a:t>
            </a:r>
            <a:r>
              <a:rPr lang="el-GR" sz="2400" dirty="0"/>
              <a:t> ένα σήμα 3 αξόνων (3</a:t>
            </a:r>
            <a:r>
              <a:rPr lang="en-US" sz="2400" dirty="0"/>
              <a:t>-axis signal</a:t>
            </a:r>
            <a:r>
              <a:rPr lang="el-GR" sz="2400" dirty="0"/>
              <a:t>) με αρχική τιμή (</a:t>
            </a:r>
            <a:r>
              <a:rPr lang="en-US" sz="2400" dirty="0"/>
              <a:t>offset</a:t>
            </a:r>
            <a:r>
              <a:rPr lang="el-GR" sz="2400" dirty="0"/>
              <a:t>) για κάθε άξονα έχουμε την ακόλουθη εξίσωση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24200"/>
            <a:ext cx="1676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334000"/>
            <a:ext cx="76581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Το πρώτο κύμα χρήσης ψηφιακών αισθητήρων αφορούσε συσκευές που σχεδιάστηκαν για να καλύψουν μία συγκεκριμένη ερευνητική ανάγκη. </a:t>
            </a:r>
            <a:endParaRPr lang="en-GB" sz="2800" dirty="0"/>
          </a:p>
          <a:p>
            <a:r>
              <a:rPr lang="el-GR" sz="2800" dirty="0"/>
              <a:t>Αυτές οι συσκευές ανίχνευσης ήταν κυρίως κατασκευασμένες όταν η τεχνολογία ήταν αρκετά ώριμη για να συνδυάσει αισθητήρες που θα μπορούν να ενσωματωθούν σε συσκευές  που οι άνθρωποι θα μπορούσαν να έχουν πάνω στο σώμα τους με διακριτικό τρόπο.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Χρήση αισθητήρων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1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Falling-Incident Detection and Alarm by Smartphone with Multimedia Messaging Service (MMS) </a:t>
            </a:r>
            <a:endParaRPr lang="el-GR" sz="28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219200"/>
            <a:ext cx="4038600" cy="540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30"/>
          <p:cNvSpPr txBox="1">
            <a:spLocks/>
          </p:cNvSpPr>
          <p:nvPr/>
        </p:nvSpPr>
        <p:spPr>
          <a:xfrm>
            <a:off x="533400" y="1371600"/>
            <a:ext cx="365770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400" dirty="0"/>
              <a:t>Υπολογισμός του </a:t>
            </a:r>
            <a:r>
              <a:rPr lang="en-US" sz="2400" dirty="0"/>
              <a:t>SMA</a:t>
            </a:r>
          </a:p>
          <a:p>
            <a:r>
              <a:rPr lang="el-GR" sz="2400" dirty="0"/>
              <a:t>Εάν</a:t>
            </a:r>
            <a:r>
              <a:rPr lang="en-US" sz="2400" dirty="0"/>
              <a:t> </a:t>
            </a:r>
            <a:r>
              <a:rPr lang="el-GR" sz="2400" dirty="0"/>
              <a:t>(</a:t>
            </a:r>
            <a:r>
              <a:rPr lang="en-US" sz="2400" dirty="0"/>
              <a:t>SMA </a:t>
            </a:r>
            <a:r>
              <a:rPr lang="el-GR" sz="2400" dirty="0"/>
              <a:t>&gt; ΤΗ</a:t>
            </a:r>
            <a:r>
              <a:rPr lang="en-US" sz="2400" dirty="0"/>
              <a:t>3a</a:t>
            </a:r>
            <a:r>
              <a:rPr lang="el-GR" sz="2400" dirty="0"/>
              <a:t>)</a:t>
            </a:r>
            <a:endParaRPr lang="en-US" sz="2400" dirty="0"/>
          </a:p>
          <a:p>
            <a:pPr lvl="1"/>
            <a:r>
              <a:rPr lang="el-GR" sz="2400" dirty="0"/>
              <a:t>Υπολογισμός του</a:t>
            </a:r>
            <a:r>
              <a:rPr lang="en-US" sz="2400" dirty="0"/>
              <a:t> </a:t>
            </a:r>
            <a:r>
              <a:rPr lang="en-US" sz="2400" dirty="0" err="1"/>
              <a:t>Mi</a:t>
            </a:r>
            <a:r>
              <a:rPr lang="en-US" sz="2400" dirty="0"/>
              <a:t> </a:t>
            </a:r>
          </a:p>
          <a:p>
            <a:pPr lvl="1"/>
            <a:r>
              <a:rPr lang="el-GR" sz="2400" dirty="0"/>
              <a:t>Εάν</a:t>
            </a:r>
            <a:r>
              <a:rPr lang="en-US" sz="2400" dirty="0"/>
              <a:t> </a:t>
            </a:r>
            <a:r>
              <a:rPr lang="el-GR" sz="2400" dirty="0"/>
              <a:t>(</a:t>
            </a:r>
            <a:r>
              <a:rPr lang="en-US" sz="2400" dirty="0" err="1"/>
              <a:t>Mi</a:t>
            </a:r>
            <a:r>
              <a:rPr lang="el-GR" sz="2400" dirty="0"/>
              <a:t>&gt; </a:t>
            </a:r>
            <a:r>
              <a:rPr lang="en-US" sz="2400" dirty="0"/>
              <a:t>TH3b</a:t>
            </a:r>
            <a:r>
              <a:rPr lang="el-GR" sz="2400" dirty="0"/>
              <a:t>)</a:t>
            </a:r>
            <a:endParaRPr lang="en-US" sz="2400" dirty="0"/>
          </a:p>
          <a:p>
            <a:pPr lvl="2"/>
            <a:r>
              <a:rPr lang="el-GR" sz="2400" dirty="0"/>
              <a:t>Υπολογισμός του</a:t>
            </a:r>
            <a:r>
              <a:rPr lang="en-US" sz="2400" dirty="0"/>
              <a:t> TA</a:t>
            </a:r>
          </a:p>
          <a:p>
            <a:pPr lvl="2"/>
            <a:r>
              <a:rPr lang="el-GR" sz="2400" dirty="0"/>
              <a:t>Εάν</a:t>
            </a:r>
            <a:r>
              <a:rPr lang="en-US" sz="2400" dirty="0"/>
              <a:t> </a:t>
            </a:r>
            <a:r>
              <a:rPr lang="el-GR" sz="2400" dirty="0"/>
              <a:t> (</a:t>
            </a:r>
            <a:r>
              <a:rPr lang="en-US" sz="2400" dirty="0"/>
              <a:t>TA </a:t>
            </a:r>
            <a:r>
              <a:rPr lang="el-GR" sz="2400" dirty="0"/>
              <a:t>&gt; ΤΗ</a:t>
            </a:r>
            <a:r>
              <a:rPr lang="en-US" sz="2400" dirty="0"/>
              <a:t>3c</a:t>
            </a:r>
            <a:r>
              <a:rPr lang="el-GR" sz="2400" dirty="0"/>
              <a:t>)</a:t>
            </a:r>
          </a:p>
          <a:p>
            <a:pPr lvl="3">
              <a:buFont typeface="Wingdings"/>
              <a:buNone/>
            </a:pPr>
            <a:r>
              <a:rPr lang="en-US" sz="2400" dirty="0"/>
              <a:t> </a:t>
            </a:r>
            <a:r>
              <a:rPr lang="el-GR" sz="2400" dirty="0"/>
              <a:t>Πτώση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1" y="502920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He et al. Falling-Incident Detection and Alarm by Smartphone with Multimedia Messaging Service (MMS), </a:t>
            </a:r>
            <a:r>
              <a:rPr lang="en-US" sz="1600" b="1" dirty="0" smtClean="0"/>
              <a:t>E-Health </a:t>
            </a:r>
            <a:r>
              <a:rPr lang="en-US" sz="1600" b="1" dirty="0"/>
              <a:t>Telecommunication Systems and </a:t>
            </a:r>
            <a:r>
              <a:rPr lang="en-US" sz="1600" b="1" dirty="0" smtClean="0"/>
              <a:t>Networks, </a:t>
            </a:r>
            <a:r>
              <a:rPr lang="en-US" sz="1600" dirty="0" smtClean="0"/>
              <a:t>Vol.1</a:t>
            </a:r>
            <a:r>
              <a:rPr lang="en-US" sz="1600" dirty="0"/>
              <a:t> No.1(2012), Article ID:18069,5 pages </a:t>
            </a:r>
            <a:r>
              <a:rPr lang="en-US" sz="1600" dirty="0">
                <a:hlinkClick r:id="rId3"/>
              </a:rPr>
              <a:t>DOI:10.4236/etsn.2012.11001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05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Εργασία Προαιρετική: </a:t>
            </a:r>
            <a:br>
              <a:rPr lang="el-GR" sz="3200" dirty="0"/>
            </a:br>
            <a:r>
              <a:rPr lang="el-GR" sz="2400" dirty="0"/>
              <a:t>Αναπαραγωγή αλγορίθμου στο </a:t>
            </a:r>
            <a:r>
              <a:rPr lang="en-US" sz="2400" dirty="0"/>
              <a:t>Matlab </a:t>
            </a:r>
            <a:endParaRPr lang="el-GR" sz="3200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61942"/>
            <a:ext cx="46482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54" y="3112532"/>
            <a:ext cx="334327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65104"/>
            <a:ext cx="419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1" y="5566508"/>
            <a:ext cx="798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 et al. Falling-Incident Detection and Alarm by Smartphone with Multimedia Messaging Service (MMS), E-Health Telecommunication Systems and Networks</a:t>
            </a:r>
            <a:br>
              <a:rPr lang="en-US" b="1" dirty="0"/>
            </a:br>
            <a:r>
              <a:rPr lang="en-US" dirty="0"/>
              <a:t>Vol.1 No.1(2012), Article ID:18069,5 pages </a:t>
            </a:r>
            <a:r>
              <a:rPr lang="en-US" dirty="0">
                <a:hlinkClick r:id="rId5"/>
              </a:rPr>
              <a:t>DOI:10.4236/etsn.2012.11001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https://file.scirp.org/Html/1-2370002_18069.htm</a:t>
            </a:r>
            <a:r>
              <a:rPr lang="en-US" dirty="0"/>
              <a:t> </a:t>
            </a:r>
          </a:p>
          <a:p>
            <a:endParaRPr lang="el-G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2132856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 m/s^2     if yes =&gt; “activity” 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5796136" y="335699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9 m/s^2     if yes =&gt; “fall suspected” </a:t>
            </a:r>
            <a:endParaRPr lang="el-GR" dirty="0"/>
          </a:p>
          <a:p>
            <a:endParaRPr lang="el-GR" dirty="0"/>
          </a:p>
        </p:txBody>
      </p:sp>
      <p:sp>
        <p:nvSpPr>
          <p:cNvPr id="10" name="TextBox 9"/>
          <p:cNvSpPr txBox="1"/>
          <p:nvPr/>
        </p:nvSpPr>
        <p:spPr>
          <a:xfrm>
            <a:off x="5854701" y="459438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40 </a:t>
            </a:r>
            <a:r>
              <a:rPr lang="en-US" dirty="0" err="1"/>
              <a:t>deg</a:t>
            </a:r>
            <a:r>
              <a:rPr lang="en-US" dirty="0"/>
              <a:t>     if yes =&gt; “fall” 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5130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95600"/>
            <a:ext cx="8229600" cy="1600200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Αναγνώριση Ανθρώπινων Δραστηριοτήτων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2743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sz="2400" dirty="0"/>
              <a:t> </a:t>
            </a:r>
            <a:r>
              <a:rPr lang="en-GB" sz="2400" b="1" dirty="0"/>
              <a:t>Human activity recognition </a:t>
            </a:r>
            <a:r>
              <a:rPr lang="en-GB" sz="2400" dirty="0"/>
              <a:t>aims to identify and recognize the activities of a person over an observed period of time and via a series of 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b="1" dirty="0"/>
              <a:t>Activities of daily living (ADLs)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basic- fundamental tasks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b="1" dirty="0"/>
              <a:t>Instrumental activities of daily living (IADLs)</a:t>
            </a:r>
            <a:r>
              <a:rPr lang="en-US" sz="2000" dirty="0"/>
              <a:t>: complex tasks that require a certain amount of physical dexterity, sound judgment and organizational skills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Activities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08874"/>
              </p:ext>
            </p:extLst>
          </p:nvPr>
        </p:nvGraphicFramePr>
        <p:xfrm>
          <a:off x="1066800" y="4648200"/>
          <a:ext cx="6886727" cy="201168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493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9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3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8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Duration/complexity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Activity type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Examples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838">
                <a:tc rowSpan="2"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Short events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Gestures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28015" algn="l"/>
                        </a:tabLst>
                      </a:pPr>
                      <a:r>
                        <a:rPr lang="en-US" sz="1100" dirty="0">
                          <a:effectLst/>
                        </a:rPr>
                        <a:t>Waving hands, nodding head, laughing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83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Transitions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Stand-to-sit, lie-to-sit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838">
                <a:tc rowSpan="2"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Basic activities 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Static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Standing, sitting, reading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3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Dynamic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Walking, running, cycling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838">
                <a:tc rowSpan="2"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Complex activities </a:t>
                      </a:r>
                      <a:endParaRPr lang="en-GB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Multi-activity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Cooking, assembling furniture, weight training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83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Multi-user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Talking, ballroom dancing, hugging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3383" y="4191000"/>
            <a:ext cx="7725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Classification of activities based on their duration and complexity, by Reyes-Ortiz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8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Το σύνολο δεδομένων </a:t>
            </a:r>
            <a:r>
              <a:rPr lang="en-US" sz="3200" dirty="0" err="1"/>
              <a:t>MobiAct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800" dirty="0" err="1"/>
              <a:t>MobiACt</a:t>
            </a:r>
            <a:r>
              <a:rPr lang="en-US" sz="2800" dirty="0"/>
              <a:t> </a:t>
            </a:r>
            <a:r>
              <a:rPr lang="en-GB" sz="2800" dirty="0"/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l-GR" altLang="el-GR" dirty="0">
                <a:latin typeface="Arial Unicode MS" panose="020B0604020202020204" pitchFamily="34" charset="-128"/>
              </a:rPr>
              <a:t>Η εκτεταμένη έκδοση του συνόλου δεδομένων </a:t>
            </a:r>
            <a:r>
              <a:rPr lang="el-GR" altLang="el-GR" dirty="0" err="1">
                <a:latin typeface="Arial Unicode MS" panose="020B0604020202020204" pitchFamily="34" charset="-128"/>
              </a:rPr>
              <a:t>MobiAct</a:t>
            </a:r>
            <a:r>
              <a:rPr lang="el-GR" altLang="el-GR" dirty="0">
                <a:latin typeface="Arial Unicode MS" panose="020B0604020202020204" pitchFamily="34" charset="-128"/>
              </a:rPr>
              <a:t> ενσωματώνει δεδομένα σήματος από τους αισθητήρες </a:t>
            </a:r>
            <a:r>
              <a:rPr lang="el-GR" altLang="el-GR" dirty="0" err="1">
                <a:latin typeface="Arial Unicode MS" panose="020B0604020202020204" pitchFamily="34" charset="-128"/>
              </a:rPr>
              <a:t>επιταχυνσιόμετρου</a:t>
            </a:r>
            <a:r>
              <a:rPr lang="el-GR" altLang="el-GR" dirty="0">
                <a:latin typeface="Arial Unicode MS" panose="020B0604020202020204" pitchFamily="34" charset="-128"/>
              </a:rPr>
              <a:t>, γυροσκοπίου και προσανατολισμού ενός </a:t>
            </a:r>
            <a:r>
              <a:rPr lang="el-GR" altLang="el-GR" dirty="0" err="1">
                <a:latin typeface="Arial Unicode MS" panose="020B0604020202020204" pitchFamily="34" charset="-128"/>
              </a:rPr>
              <a:t>smartphone</a:t>
            </a:r>
            <a:r>
              <a:rPr lang="el-GR" altLang="el-GR" dirty="0">
                <a:latin typeface="Arial Unicode MS" panose="020B0604020202020204" pitchFamily="34" charset="-128"/>
              </a:rPr>
              <a:t>: </a:t>
            </a:r>
          </a:p>
          <a:p>
            <a:pPr lvl="1"/>
            <a:r>
              <a:rPr lang="el-GR" altLang="el-GR" dirty="0">
                <a:latin typeface="Arial Unicode MS" panose="020B0604020202020204" pitchFamily="34" charset="-128"/>
              </a:rPr>
              <a:t>4 διαφορετικοί τύποι πτώσεων από 66 συμμετέχοντες  </a:t>
            </a:r>
          </a:p>
          <a:p>
            <a:pPr lvl="1"/>
            <a:r>
              <a:rPr lang="el-GR" altLang="el-GR" dirty="0">
                <a:latin typeface="Arial Unicode MS" panose="020B0604020202020204" pitchFamily="34" charset="-128"/>
              </a:rPr>
              <a:t>11 διαφορετικοί τύποι ADL που εκτελούνται από 19 συμμετέχοντες και 9 τύπους ADL που εκτελούνται από 59 συμμετέχοντες  </a:t>
            </a:r>
          </a:p>
          <a:p>
            <a:pPr lvl="1"/>
            <a:r>
              <a:rPr lang="el-GR" altLang="el-GR" dirty="0">
                <a:latin typeface="Arial Unicode MS" panose="020B0604020202020204" pitchFamily="34" charset="-128"/>
              </a:rPr>
              <a:t>5 μικρότερα σενάρια που δημιουργούν ένα σενάριο καθημερινής ζωής, το οποίο αποτελείται από μια σειρά 50 δραστηριοτήτων και εκτελείται από 19 συμμετέχοντες.</a:t>
            </a:r>
          </a:p>
          <a:p>
            <a:pPr lvl="1"/>
            <a:r>
              <a:rPr lang="el-GR" altLang="el-GR" dirty="0">
                <a:latin typeface="Arial Unicode MS" panose="020B0604020202020204" pitchFamily="34" charset="-128"/>
              </a:rPr>
              <a:t>Το μέσο προφίλ των ατόμων: ηλικίας 26 ετών, ύψους 176 </a:t>
            </a:r>
            <a:r>
              <a:rPr lang="el-GR" altLang="el-GR" dirty="0" err="1">
                <a:latin typeface="Arial Unicode MS" panose="020B0604020202020204" pitchFamily="34" charset="-128"/>
              </a:rPr>
              <a:t>cm</a:t>
            </a:r>
            <a:r>
              <a:rPr lang="el-GR" altLang="el-GR" dirty="0">
                <a:latin typeface="Arial Unicode MS" panose="020B0604020202020204" pitchFamily="34" charset="-128"/>
              </a:rPr>
              <a:t> και βάρους 76 </a:t>
            </a:r>
            <a:r>
              <a:rPr lang="el-GR" altLang="el-GR" dirty="0" err="1">
                <a:latin typeface="Arial Unicode MS" panose="020B0604020202020204" pitchFamily="34" charset="-128"/>
              </a:rPr>
              <a:t>kg</a:t>
            </a:r>
            <a:r>
              <a:rPr lang="el-GR" altLang="el-GR" dirty="0">
                <a:latin typeface="Arial Unicode MS" panose="020B0604020202020204" pitchFamily="34" charset="-128"/>
              </a:rPr>
              <a:t>.</a:t>
            </a:r>
            <a:r>
              <a:rPr lang="el-GR" altLang="el-GR" sz="400" dirty="0"/>
              <a:t> </a:t>
            </a:r>
            <a:endParaRPr lang="el-GR" altLang="el-GR" sz="5000" dirty="0">
              <a:latin typeface="Arial" panose="020B0604020202020204" pitchFamily="34" charset="0"/>
            </a:endParaRPr>
          </a:p>
          <a:p>
            <a:endParaRPr lang="el-GR" altLang="el-GR" dirty="0">
              <a:latin typeface="Arial Unicode MS" panose="020B0604020202020204" pitchFamily="34" charset="-128"/>
            </a:endParaRPr>
          </a:p>
          <a:p>
            <a:endParaRPr lang="el-GR" dirty="0"/>
          </a:p>
          <a:p>
            <a:endParaRPr lang="en-GB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46" y="1752600"/>
            <a:ext cx="4397242" cy="32766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10200" y="5257800"/>
            <a:ext cx="307686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l-GR" sz="1600" dirty="0"/>
              <a:t>Καθημερινές δραστηριότητες που </a:t>
            </a:r>
            <a:endParaRPr lang="en-US" sz="1600" dirty="0"/>
          </a:p>
          <a:p>
            <a:r>
              <a:rPr lang="el-GR" sz="1600" dirty="0"/>
              <a:t>έχουν καταγραφεί στο </a:t>
            </a:r>
            <a:r>
              <a:rPr lang="en-US" sz="1600" dirty="0" err="1"/>
              <a:t>MobiAct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25476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Επισημείωση δεδομένων</a:t>
            </a:r>
            <a:r>
              <a:rPr lang="en-GB" dirty="0"/>
              <a:t/>
            </a:r>
            <a:br>
              <a:rPr lang="en-GB" dirty="0"/>
            </a:br>
            <a:r>
              <a:rPr lang="en-GB" sz="3600" dirty="0"/>
              <a:t>Data annotation- ADLs</a:t>
            </a:r>
            <a:endParaRPr lang="en-US" sz="36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54" y="4038600"/>
            <a:ext cx="6050343" cy="27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Εικόνα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63531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1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" y="1143000"/>
            <a:ext cx="5878354" cy="273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644492"/>
            <a:ext cx="6099986" cy="30611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 of signal annotation- ADLs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46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5943600" cy="286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4267200"/>
            <a:ext cx="5855343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 of signal annotation-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– one way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333500"/>
            <a:ext cx="8229600" cy="5219700"/>
            <a:chOff x="990600" y="1333500"/>
            <a:chExt cx="8001000" cy="5067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676400"/>
              <a:ext cx="7308688" cy="47244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2590800" y="1333500"/>
              <a:ext cx="5334000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Movement Starts : Accelerating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86399" y="1905000"/>
              <a:ext cx="3505201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Movement ends: decelerating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shakes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6" y="1371600"/>
            <a:ext cx="8153400" cy="53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/>
              <a:t>Το δεύτερο σημαντικό κύμα ενσωμάτωσης &amp; χρήσης αισθητήρων σε κινητά τηλέφωνα ξεκίνησε με την εμφάνιση του</a:t>
            </a:r>
            <a:r>
              <a:rPr lang="en-GB" sz="2400" dirty="0"/>
              <a:t> </a:t>
            </a:r>
            <a:r>
              <a:rPr lang="el-GR" sz="2400" dirty="0" err="1"/>
              <a:t>smartphones</a:t>
            </a:r>
            <a:r>
              <a:rPr lang="el-GR" sz="2400" dirty="0"/>
              <a:t>. </a:t>
            </a:r>
            <a:endParaRPr lang="en-GB" sz="2400" dirty="0"/>
          </a:p>
          <a:p>
            <a:r>
              <a:rPr lang="el-GR" sz="2400" dirty="0"/>
              <a:t>Περίπου το 2007, τα κινητά τηλέφωνα άρχισαν να ενσωματώνουν αισθητήρες με στόχο </a:t>
            </a:r>
          </a:p>
          <a:p>
            <a:pPr lvl="1"/>
            <a:r>
              <a:rPr lang="el-GR" sz="2000" dirty="0"/>
              <a:t>πρωτίστως τη δημιουργία καλύτερης εμπειρίας χρήσης (π.χ. </a:t>
            </a:r>
            <a:r>
              <a:rPr lang="el-GR" sz="2000" dirty="0" err="1"/>
              <a:t>επιταχυνσιόμετρο</a:t>
            </a:r>
            <a:r>
              <a:rPr lang="el-GR" sz="2000" dirty="0"/>
              <a:t> και γυροσκόπιο) </a:t>
            </a:r>
          </a:p>
          <a:p>
            <a:pPr lvl="1"/>
            <a:r>
              <a:rPr lang="el-GR" sz="2000" dirty="0"/>
              <a:t>αλλά και για να υποστηρίξουν νέους τύπους υπηρεσιών</a:t>
            </a:r>
            <a:r>
              <a:rPr lang="en-GB" sz="2000" dirty="0"/>
              <a:t> </a:t>
            </a:r>
            <a:r>
              <a:rPr lang="el-GR" sz="2000" dirty="0"/>
              <a:t>που απαιτούν για παράδειγμα τη γνώση της θέσης ή και του προσανατολισμού του χρήστη (π.χ. GPS και πυξίδα).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Χρήση αισθητήρων</a:t>
            </a:r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628529"/>
            <a:ext cx="2743200" cy="2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Phone in swinging hand while</a:t>
            </a:r>
            <a:br>
              <a:rPr lang="en-US" dirty="0"/>
            </a:br>
            <a:r>
              <a:rPr lang="en-US" dirty="0"/>
              <a:t>walking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467600" cy="51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Phone in steady hand while walking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14139"/>
            <a:ext cx="6934200" cy="4781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63246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Phone held in hand with display upward, position relative to the body is fixed</a:t>
            </a:r>
          </a:p>
        </p:txBody>
      </p:sp>
    </p:spTree>
    <p:extLst>
      <p:ext uri="{BB962C8B-B14F-4D97-AF65-F5344CB8AC3E}">
        <p14:creationId xmlns:p14="http://schemas.microsoft.com/office/powerpoint/2010/main" val="2623166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περιεχομένου 1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1676400"/>
          </a:xfrm>
        </p:spPr>
        <p:txBody>
          <a:bodyPr>
            <a:normAutofit fontScale="85000" lnSpcReduction="10000"/>
          </a:bodyPr>
          <a:lstStyle/>
          <a:p>
            <a:r>
              <a:rPr lang="en-GB" sz="2400" dirty="0" smtClean="0"/>
              <a:t>H </a:t>
            </a:r>
            <a:r>
              <a:rPr lang="el-GR" sz="2400" dirty="0" smtClean="0"/>
              <a:t>τυπική ροή εργασιών για την εκτίμηση των δραστηριοτήτων μέσω της ανάλυσης των σημάτων από τους αισθητήρες των έξυπνων κινητών</a:t>
            </a:r>
          </a:p>
          <a:p>
            <a:pPr lvl="1"/>
            <a:r>
              <a:rPr lang="el-GR" sz="2000" dirty="0" smtClean="0"/>
              <a:t>Προ-επεξεργασία</a:t>
            </a:r>
          </a:p>
          <a:p>
            <a:pPr lvl="1"/>
            <a:r>
              <a:rPr lang="el-GR" sz="2000" dirty="0" smtClean="0"/>
              <a:t>Υπολογισμός ενδεικτικών χαρακτηριστικών και επιλογή των κατάλληλων</a:t>
            </a:r>
          </a:p>
          <a:p>
            <a:pPr lvl="1"/>
            <a:r>
              <a:rPr lang="el-GR" sz="2000" dirty="0" smtClean="0"/>
              <a:t>Χρήση ταξινομητών για κατηγοριοποίηση/αναγνώριση δραστηριοτήτων</a:t>
            </a:r>
            <a:endParaRPr lang="el-GR" sz="2000" dirty="0"/>
          </a:p>
        </p:txBody>
      </p:sp>
      <p:sp>
        <p:nvSpPr>
          <p:cNvPr id="3" name="Τίτλος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2400" dirty="0"/>
              <a:t>Υπολογιστική διαδικασία για την αναγνώριση δραστηριοτήτων</a:t>
            </a:r>
            <a:br>
              <a:rPr lang="el-GR" sz="2400" dirty="0"/>
            </a:br>
            <a:r>
              <a:rPr lang="en-GB" sz="2000" dirty="0"/>
              <a:t>Activity recognition process pipeline</a:t>
            </a:r>
            <a:endParaRPr lang="el-GR" sz="20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0"/>
            <a:ext cx="8458200" cy="2424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2099" y="5791200"/>
            <a:ext cx="574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Activity recognition process pipeline” (</a:t>
            </a:r>
            <a:r>
              <a:rPr lang="en-GB" dirty="0" err="1"/>
              <a:t>Anguita</a:t>
            </a:r>
            <a:r>
              <a:rPr lang="en-GB" dirty="0"/>
              <a:t> et al., 2012)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5031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1447800"/>
          </a:xfrm>
        </p:spPr>
        <p:txBody>
          <a:bodyPr>
            <a:normAutofit/>
          </a:bodyPr>
          <a:lstStyle/>
          <a:p>
            <a:r>
              <a:rPr lang="el-GR" sz="2400" dirty="0"/>
              <a:t>Ταξινόμηση τεχνικών που εφαρμόζονται σε σήματα αισθητήρων για εξαγωγή χαρακτηριστικών</a:t>
            </a:r>
            <a:endParaRPr lang="en-GB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Επεξεργασία του σήματος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362200"/>
            <a:ext cx="815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7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περιεχομένου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2400" dirty="0"/>
              <a:t>Τα χαρακτηριστικά στο πεδίο του χρόνου είναι απλές μαθηματικές και στατιστικές </a:t>
            </a:r>
            <a:r>
              <a:rPr lang="el-GR" sz="2400" dirty="0" smtClean="0"/>
              <a:t>μετρ</a:t>
            </a:r>
            <a:r>
              <a:rPr lang="el-GR" sz="2400" dirty="0" smtClean="0"/>
              <a:t>ή</a:t>
            </a:r>
            <a:r>
              <a:rPr lang="el-GR" sz="2400" dirty="0" smtClean="0"/>
              <a:t>σεις </a:t>
            </a:r>
            <a:r>
              <a:rPr lang="el-GR" sz="2400" dirty="0"/>
              <a:t>που χρησιμοποιούνται για την </a:t>
            </a:r>
            <a:r>
              <a:rPr lang="el-GR" sz="2400" dirty="0" smtClean="0"/>
              <a:t>εξαγωγή </a:t>
            </a:r>
            <a:r>
              <a:rPr lang="el-GR" sz="2400" dirty="0"/>
              <a:t>βασικών πληροφοριών του σήματος από ακατέργαστα (</a:t>
            </a:r>
            <a:r>
              <a:rPr lang="en-US" sz="2400" dirty="0"/>
              <a:t>raw) </a:t>
            </a:r>
            <a:r>
              <a:rPr lang="el-GR" sz="2400" dirty="0"/>
              <a:t>δεδομένα. </a:t>
            </a:r>
          </a:p>
          <a:p>
            <a:r>
              <a:rPr lang="el-GR" sz="2400" dirty="0"/>
              <a:t>Συνήθως αυτά τα χαρακτηριστικά είναι απλά στον υπολογισμό τους. </a:t>
            </a:r>
          </a:p>
          <a:p>
            <a:r>
              <a:rPr lang="el-GR" altLang="el-GR" sz="2400" dirty="0"/>
              <a:t>Ο </a:t>
            </a:r>
            <a:r>
              <a:rPr lang="el-GR" altLang="el-GR" sz="2400" dirty="0" smtClean="0"/>
              <a:t>επόμενος Πίνακας συνοψίζει </a:t>
            </a:r>
            <a:r>
              <a:rPr lang="el-GR" altLang="el-GR" sz="2400" dirty="0"/>
              <a:t>ορισμένα από τα χαρακτηριστικά του τομέα χρόνου. </a:t>
            </a:r>
          </a:p>
          <a:p>
            <a:pPr marL="0" indent="0">
              <a:buNone/>
            </a:pPr>
            <a:endParaRPr lang="el-GR" sz="2400" dirty="0"/>
          </a:p>
        </p:txBody>
      </p:sp>
      <p:sp>
        <p:nvSpPr>
          <p:cNvPr id="3" name="Τίτλος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sz="3600" dirty="0" smtClean="0"/>
              <a:t>Χαρακτηριστικά στο πεδίο του χρόνου</a:t>
            </a:r>
            <a:br>
              <a:rPr lang="el-GR" sz="3600" dirty="0" smtClean="0"/>
            </a:br>
            <a:r>
              <a:rPr lang="en-US" sz="3100" dirty="0" smtClean="0"/>
              <a:t>Time-domain </a:t>
            </a:r>
            <a:r>
              <a:rPr lang="en-US" sz="3100" dirty="0"/>
              <a:t>features</a:t>
            </a:r>
            <a:endParaRPr lang="el-GR" sz="3100" dirty="0"/>
          </a:p>
        </p:txBody>
      </p:sp>
    </p:spTree>
    <p:extLst>
      <p:ext uri="{BB962C8B-B14F-4D97-AF65-F5344CB8AC3E}">
        <p14:creationId xmlns:p14="http://schemas.microsoft.com/office/powerpoint/2010/main" val="2269920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Time-domain features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00200"/>
            <a:ext cx="843467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Frequency-domain techniques </a:t>
            </a:r>
            <a:r>
              <a:rPr lang="en-US" dirty="0"/>
              <a:t>capture the respective nature of a sensor signal (</a:t>
            </a:r>
            <a:r>
              <a:rPr lang="en-US" dirty="0" err="1"/>
              <a:t>Figo</a:t>
            </a:r>
            <a:r>
              <a:rPr lang="en-US" dirty="0"/>
              <a:t> et al., 2010). In order to compute frequency-domain features, the sensor data window has to be transformed into frequency domain, using fast Fourier transform (FFT) (Wilde, 2011), which is a spectral representation of the signal. </a:t>
            </a:r>
            <a:endParaRPr lang="el-GR" dirty="0" smtClean="0"/>
          </a:p>
          <a:p>
            <a:r>
              <a:rPr lang="en-US" dirty="0" smtClean="0"/>
              <a:t>Another </a:t>
            </a:r>
            <a:r>
              <a:rPr lang="en-US" dirty="0"/>
              <a:t>frequency-based representation, based on the decomposition of a set of orthonormal vectors, is the Wavelet </a:t>
            </a:r>
            <a:r>
              <a:rPr lang="en-US" dirty="0" err="1"/>
              <a:t>Haar</a:t>
            </a:r>
            <a:r>
              <a:rPr lang="en-US" dirty="0"/>
              <a:t> Transforms (</a:t>
            </a:r>
            <a:r>
              <a:rPr lang="en-US" dirty="0" err="1"/>
              <a:t>Figo</a:t>
            </a:r>
            <a:r>
              <a:rPr lang="en-US" dirty="0"/>
              <a:t> et al., 2010). In Table 3, some frequency-domain features are explained. </a:t>
            </a:r>
            <a:endParaRPr lang="el-GR" dirty="0"/>
          </a:p>
        </p:txBody>
      </p:sp>
      <p:sp>
        <p:nvSpPr>
          <p:cNvPr id="3" name="Τίτλο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Frequency-domain techniques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5609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 smtClean="0"/>
              <a:t>Τεχνικές στο πεδίο των συχνοτήτων</a:t>
            </a:r>
            <a:br>
              <a:rPr lang="el-GR" sz="3200" dirty="0" smtClean="0"/>
            </a:br>
            <a:r>
              <a:rPr lang="en-US" sz="2800" dirty="0" smtClean="0"/>
              <a:t>Frequency-domain </a:t>
            </a:r>
            <a:r>
              <a:rPr lang="en-US" sz="2800" dirty="0"/>
              <a:t>techniques</a:t>
            </a:r>
            <a:endParaRPr lang="en-GB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l-GR" dirty="0" smtClean="0"/>
              <a:t>Οι </a:t>
            </a:r>
            <a:r>
              <a:rPr lang="el-GR" dirty="0"/>
              <a:t>τεχνικές επεξεργασίας σημάτων στον χώρο συχνοτήτων </a:t>
            </a:r>
            <a:r>
              <a:rPr lang="el-GR" dirty="0" smtClean="0"/>
              <a:t>βασίζονται</a:t>
            </a:r>
            <a:r>
              <a:rPr lang="el-GR" dirty="0"/>
              <a:t> </a:t>
            </a:r>
            <a:r>
              <a:rPr lang="el-GR" dirty="0" smtClean="0"/>
              <a:t>στην μετατροπή  των δεδομένων στο χώρο των συχνοτήτων, </a:t>
            </a:r>
            <a:r>
              <a:rPr lang="el-GR" dirty="0"/>
              <a:t>χρησιμοποιώντας </a:t>
            </a:r>
            <a:r>
              <a:rPr lang="el-GR" dirty="0" smtClean="0"/>
              <a:t>τον γρήγορο </a:t>
            </a:r>
            <a:r>
              <a:rPr lang="el-GR" dirty="0"/>
              <a:t>μετασχηματισμό </a:t>
            </a:r>
            <a:r>
              <a:rPr lang="el-GR" dirty="0" err="1"/>
              <a:t>Fourier</a:t>
            </a:r>
            <a:r>
              <a:rPr lang="el-GR" dirty="0"/>
              <a:t> (FFT</a:t>
            </a:r>
            <a:r>
              <a:rPr lang="el-GR" dirty="0" smtClean="0"/>
              <a:t>), </a:t>
            </a:r>
            <a:r>
              <a:rPr lang="el-GR" dirty="0"/>
              <a:t>ο οποίος </a:t>
            </a:r>
            <a:r>
              <a:rPr lang="el-GR" dirty="0" smtClean="0"/>
              <a:t>δημιουργεί </a:t>
            </a:r>
            <a:r>
              <a:rPr lang="el-GR" dirty="0"/>
              <a:t>μια φασματική αναπαράσταση του σήματος. </a:t>
            </a:r>
            <a:endParaRPr lang="el-GR" dirty="0" smtClean="0"/>
          </a:p>
          <a:p>
            <a:r>
              <a:rPr lang="el-GR" dirty="0" smtClean="0"/>
              <a:t>Μια </a:t>
            </a:r>
            <a:r>
              <a:rPr lang="el-GR" dirty="0"/>
              <a:t>άλλη αναπαράσταση με βάση τη συχνότητα, που βασίζεται στην αποσύνθεση ενός συνόλου </a:t>
            </a:r>
            <a:r>
              <a:rPr lang="el-GR" dirty="0" err="1"/>
              <a:t>ορθοκανονικών</a:t>
            </a:r>
            <a:r>
              <a:rPr lang="el-GR" dirty="0"/>
              <a:t> διανυσμάτων, είναι το </a:t>
            </a:r>
            <a:r>
              <a:rPr lang="el-GR" dirty="0" err="1"/>
              <a:t>Wavelet</a:t>
            </a:r>
            <a:r>
              <a:rPr lang="el-GR" dirty="0"/>
              <a:t> </a:t>
            </a:r>
            <a:r>
              <a:rPr lang="el-GR" dirty="0" err="1"/>
              <a:t>Haar</a:t>
            </a:r>
            <a:r>
              <a:rPr lang="el-GR" dirty="0"/>
              <a:t> </a:t>
            </a:r>
            <a:r>
              <a:rPr lang="el-GR" dirty="0" err="1" smtClean="0"/>
              <a:t>Transforms</a:t>
            </a:r>
            <a:r>
              <a:rPr lang="el-GR" dirty="0" smtClean="0"/>
              <a:t>. </a:t>
            </a:r>
          </a:p>
          <a:p>
            <a:r>
              <a:rPr lang="el-GR" dirty="0" smtClean="0"/>
              <a:t>Στον επόμενο Πίνακα, </a:t>
            </a:r>
            <a:r>
              <a:rPr lang="el-GR" dirty="0"/>
              <a:t>εξηγούνται ορισμένα χαρακτηριστικά του τομέα συχνοτήτων.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37" y="1600200"/>
            <a:ext cx="390071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04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75" y="1676400"/>
            <a:ext cx="8126947" cy="2362200"/>
          </a:xfrm>
          <a:prstGeom prst="rect">
            <a:avLst/>
          </a:prstGeom>
        </p:spPr>
      </p:pic>
      <p:sp>
        <p:nvSpPr>
          <p:cNvPr id="5" name="Τίτλο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Frequency-domain techniques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7646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Άλλες παράμετροι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8382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Computational cost (</a:t>
            </a:r>
            <a:r>
              <a:rPr lang="el-GR" dirty="0" smtClean="0"/>
              <a:t>Υπολογιστικό κόστος)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838200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Κόστος αποθήκευσης και μνήμης (</a:t>
            </a:r>
            <a:r>
              <a:rPr lang="en-GB" dirty="0" smtClean="0"/>
              <a:t>storage cost and memory operations)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363266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286000"/>
            <a:ext cx="3810000" cy="42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dirty="0"/>
              <a:t>Αισθητήρες σε σύγχρονα έξυπνα κινητά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Samsung</a:t>
            </a:r>
            <a:r>
              <a:rPr lang="en-US" dirty="0"/>
              <a:t> </a:t>
            </a:r>
            <a:r>
              <a:rPr lang="en-US" b="1" dirty="0"/>
              <a:t>Galaxy S7 Edge:</a:t>
            </a:r>
            <a:endParaRPr lang="en-US" dirty="0"/>
          </a:p>
          <a:p>
            <a:pPr lvl="1"/>
            <a:r>
              <a:rPr lang="en-US" dirty="0"/>
              <a:t>Fingerprint</a:t>
            </a:r>
            <a:r>
              <a:rPr lang="en-US" b="1" dirty="0"/>
              <a:t> </a:t>
            </a:r>
            <a:r>
              <a:rPr lang="en-US" dirty="0"/>
              <a:t>Sensor</a:t>
            </a:r>
          </a:p>
          <a:p>
            <a:pPr lvl="1"/>
            <a:r>
              <a:rPr lang="en-US" dirty="0"/>
              <a:t>Accelerometer Sensor</a:t>
            </a:r>
          </a:p>
          <a:p>
            <a:pPr lvl="1"/>
            <a:r>
              <a:rPr lang="en-US" dirty="0"/>
              <a:t>Gyro Sensor</a:t>
            </a:r>
          </a:p>
          <a:p>
            <a:pPr lvl="1"/>
            <a:r>
              <a:rPr lang="en-US" dirty="0"/>
              <a:t>Proximity Sensor</a:t>
            </a:r>
          </a:p>
          <a:p>
            <a:pPr lvl="1"/>
            <a:r>
              <a:rPr lang="en-US" dirty="0"/>
              <a:t>Compass Sensor</a:t>
            </a:r>
          </a:p>
          <a:p>
            <a:pPr lvl="1"/>
            <a:r>
              <a:rPr lang="en-US" dirty="0"/>
              <a:t>Barometer Sensor</a:t>
            </a:r>
          </a:p>
          <a:p>
            <a:pPr lvl="1"/>
            <a:r>
              <a:rPr lang="en-US" dirty="0"/>
              <a:t>Heart rate Sensor</a:t>
            </a:r>
          </a:p>
          <a:p>
            <a:pPr lvl="1"/>
            <a:r>
              <a:rPr lang="en-US" dirty="0"/>
              <a:t>SpO</a:t>
            </a:r>
            <a:r>
              <a:rPr lang="en-US" baseline="-25000" dirty="0"/>
              <a:t>2</a:t>
            </a:r>
            <a:r>
              <a:rPr lang="en-US" dirty="0"/>
              <a:t> Sensor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b="1" dirty="0"/>
              <a:t>Apple </a:t>
            </a:r>
            <a:r>
              <a:rPr lang="en-US" b="1" dirty="0" smtClean="0"/>
              <a:t>7:</a:t>
            </a:r>
            <a:endParaRPr lang="en-US" dirty="0"/>
          </a:p>
          <a:p>
            <a:pPr lvl="1"/>
            <a:r>
              <a:rPr lang="en-US" dirty="0"/>
              <a:t>Touch ID fingerprint sensor</a:t>
            </a:r>
          </a:p>
          <a:p>
            <a:pPr lvl="1"/>
            <a:r>
              <a:rPr lang="en-US" dirty="0"/>
              <a:t>Barometer</a:t>
            </a:r>
          </a:p>
          <a:p>
            <a:pPr lvl="1"/>
            <a:r>
              <a:rPr lang="en-US" dirty="0"/>
              <a:t>Three-axis gyro</a:t>
            </a:r>
          </a:p>
          <a:p>
            <a:pPr lvl="1"/>
            <a:r>
              <a:rPr lang="en-US" dirty="0"/>
              <a:t>Accelerometer</a:t>
            </a:r>
          </a:p>
          <a:p>
            <a:pPr lvl="1"/>
            <a:r>
              <a:rPr lang="en-US" dirty="0"/>
              <a:t>Proximity sensor</a:t>
            </a:r>
          </a:p>
          <a:p>
            <a:pPr lvl="1"/>
            <a:r>
              <a:rPr lang="en-US" dirty="0"/>
              <a:t>Ambient light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77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Ερωτήσεις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4600"/>
            <a:ext cx="422205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55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4000" dirty="0"/>
              <a:t>Είδη αισθητήρων σε </a:t>
            </a:r>
            <a:r>
              <a:rPr lang="en-US" sz="4000" dirty="0"/>
              <a:t>Smartphones</a:t>
            </a:r>
            <a:r>
              <a:rPr lang="el-GR" sz="4000" dirty="0"/>
              <a:t/>
            </a:r>
            <a:br>
              <a:rPr lang="el-GR" sz="4000" dirty="0"/>
            </a:br>
            <a:r>
              <a:rPr lang="en-US" sz="3200" dirty="0"/>
              <a:t>Types of Sensor inside Smartphone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 err="1"/>
              <a:t>Επιταχυνσιόμετρο</a:t>
            </a:r>
            <a:r>
              <a:rPr lang="el-GR" dirty="0"/>
              <a:t> - </a:t>
            </a:r>
            <a:r>
              <a:rPr lang="en-US" dirty="0"/>
              <a:t>Accelerometer</a:t>
            </a:r>
          </a:p>
          <a:p>
            <a:r>
              <a:rPr lang="el-GR" dirty="0"/>
              <a:t>Γυροσκόπιο - </a:t>
            </a:r>
            <a:r>
              <a:rPr lang="en-US" dirty="0"/>
              <a:t>Gyroscope</a:t>
            </a:r>
          </a:p>
          <a:p>
            <a:r>
              <a:rPr lang="el-GR" dirty="0"/>
              <a:t>Μαγνητόμετρο</a:t>
            </a:r>
            <a:r>
              <a:rPr lang="en-US" dirty="0"/>
              <a:t> - Magnetometer</a:t>
            </a:r>
          </a:p>
          <a:p>
            <a:r>
              <a:rPr lang="el-GR" dirty="0"/>
              <a:t>Αισθητήρας Εγγύτητας - </a:t>
            </a:r>
            <a:r>
              <a:rPr lang="en-US" dirty="0"/>
              <a:t>Proximity sensor</a:t>
            </a:r>
          </a:p>
          <a:p>
            <a:r>
              <a:rPr lang="el-GR" dirty="0"/>
              <a:t>Αισθητήρας Φωτός - </a:t>
            </a:r>
            <a:r>
              <a:rPr lang="en-US" dirty="0"/>
              <a:t>Light sensor</a:t>
            </a:r>
          </a:p>
          <a:p>
            <a:r>
              <a:rPr lang="el-GR" dirty="0"/>
              <a:t>Βαρόμετρο &amp; Αισθητήρας Θερμοκρασίας - </a:t>
            </a:r>
            <a:r>
              <a:rPr lang="en-US" dirty="0"/>
              <a:t>Barometer &amp; Thermometer Sensor</a:t>
            </a:r>
          </a:p>
          <a:p>
            <a:r>
              <a:rPr lang="en-US" dirty="0"/>
              <a:t>Pedometer &amp; heart rate monitor</a:t>
            </a:r>
          </a:p>
          <a:p>
            <a:r>
              <a:rPr lang="el-GR" dirty="0"/>
              <a:t>Αναγνώριση δακτυλικών αποτυπωμάτων - </a:t>
            </a:r>
            <a:r>
              <a:rPr lang="en-US" dirty="0"/>
              <a:t>Fingerprint sensors etc..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02" y="1244601"/>
            <a:ext cx="4099563" cy="302259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02" y="4419600"/>
            <a:ext cx="41278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err="1"/>
              <a:t>Επιταχυνσιόμετρο</a:t>
            </a:r>
            <a:r>
              <a:rPr lang="el-GR" dirty="0"/>
              <a:t> - Περιγραφή</a:t>
            </a:r>
            <a:br>
              <a:rPr lang="el-GR" dirty="0"/>
            </a:br>
            <a:r>
              <a:rPr lang="en-GB" sz="4000" dirty="0"/>
              <a:t>Accelerometer - Description</a:t>
            </a:r>
            <a:endParaRPr lang="en-US" sz="4000" dirty="0"/>
          </a:p>
        </p:txBody>
      </p:sp>
      <p:sp>
        <p:nvSpPr>
          <p:cNvPr id="2" name="Θέση περιεχομένου 1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724400" cy="5486400"/>
          </a:xfrm>
        </p:spPr>
        <p:txBody>
          <a:bodyPr>
            <a:normAutofit/>
          </a:bodyPr>
          <a:lstStyle/>
          <a:p>
            <a:r>
              <a:rPr lang="el-GR" sz="2400" dirty="0"/>
              <a:t>Το </a:t>
            </a:r>
            <a:r>
              <a:rPr lang="el-GR" sz="2400" dirty="0" err="1"/>
              <a:t>επιταχυνσιόμετρο</a:t>
            </a:r>
            <a:r>
              <a:rPr lang="el-GR" sz="2400" dirty="0"/>
              <a:t> τριών αξόνων αποτελείται από 3 </a:t>
            </a:r>
            <a:r>
              <a:rPr lang="el-GR" sz="2400" dirty="0" err="1"/>
              <a:t>επιταχυνσιόμετρα</a:t>
            </a:r>
            <a:r>
              <a:rPr lang="el-GR" sz="2400" dirty="0"/>
              <a:t> -5 έως +5</a:t>
            </a:r>
            <a:r>
              <a:rPr lang="en-US" sz="2400" dirty="0"/>
              <a:t>g </a:t>
            </a:r>
            <a:r>
              <a:rPr lang="el-GR" sz="2400" dirty="0"/>
              <a:t>που είναι τοποθετημένα σε ένα μικρό μπλοκ.</a:t>
            </a:r>
          </a:p>
          <a:p>
            <a:r>
              <a:rPr lang="el-GR" sz="2400" dirty="0" smtClean="0"/>
              <a:t>Χρησιμοποιώντας </a:t>
            </a:r>
            <a:r>
              <a:rPr lang="el-GR" sz="2400" dirty="0"/>
              <a:t>το κατάλληλο υλικό και λογισμικό συλλογής δεδομένων, μπορούμε να υπολογίσουμε το μέγεθος της συνολικής επιτάχυνσης.</a:t>
            </a:r>
          </a:p>
          <a:p>
            <a:r>
              <a:rPr lang="el-GR" sz="2400" dirty="0"/>
              <a:t>Μπορεί να χρησιμοποιηθεί σε μεγάλη γκάμα μετρήσεων.</a:t>
            </a:r>
          </a:p>
          <a:p>
            <a:endParaRPr lang="el-GR" sz="2400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524000"/>
            <a:ext cx="372359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3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2000" dirty="0"/>
              <a:t>Στη Φυσική, το g εκφράζει την επιτάχυνση που δέχεται ένα σώμα λόγω του </a:t>
            </a:r>
            <a:r>
              <a:rPr lang="el-GR" sz="2000" dirty="0" err="1"/>
              <a:t>βαρυτικού</a:t>
            </a:r>
            <a:r>
              <a:rPr lang="el-GR" sz="2000" dirty="0"/>
              <a:t> πεδίου της Γης. </a:t>
            </a:r>
            <a:endParaRPr lang="el-GR" sz="2000" dirty="0" smtClean="0"/>
          </a:p>
          <a:p>
            <a:r>
              <a:rPr lang="el-GR" sz="2000" dirty="0" smtClean="0"/>
              <a:t>Για </a:t>
            </a:r>
            <a:r>
              <a:rPr lang="el-GR" sz="2000" dirty="0"/>
              <a:t>παράδειγμα, αν αφήσουμε ένα αντικείμενο να πέσει στο πάτωμα, η επιτάχυνσή του προς τα κάτω θα ισούται με 1 g=9.8 m/s².  </a:t>
            </a:r>
            <a:endParaRPr lang="el-GR" sz="2000" dirty="0" smtClean="0"/>
          </a:p>
          <a:p>
            <a:pPr lvl="1"/>
            <a:r>
              <a:rPr lang="el-GR" sz="1800" dirty="0" smtClean="0"/>
              <a:t>(</a:t>
            </a:r>
            <a:r>
              <a:rPr lang="el-GR" sz="1800" dirty="0"/>
              <a:t>Ο αριθμός αυτός εξαρτάται από το πόσο κοντά βρίσκεται το αντικείμενο στον πυρήνα της Γης, κάτι που σημαίνει ότι η τιμή του διαφέρει από περιοχή σε περιοχή).</a:t>
            </a:r>
          </a:p>
          <a:p>
            <a:r>
              <a:rPr lang="el-GR" sz="2000" dirty="0" smtClean="0"/>
              <a:t>Κλείνοντας </a:t>
            </a:r>
            <a:r>
              <a:rPr lang="el-GR" sz="2000" dirty="0"/>
              <a:t>την παρένθεση, η τιμή της επιτάχυνσης στο φαινόμενο που εξετάζουμε εκφράζεται ως πολλαπλάσιο της επιτάχυνσης της βαρύτητας, πχ 2G, 3G. </a:t>
            </a:r>
            <a:endParaRPr lang="el-GR" sz="2000" dirty="0" smtClean="0"/>
          </a:p>
          <a:p>
            <a:r>
              <a:rPr lang="el-GR" sz="2000" dirty="0" smtClean="0"/>
              <a:t>H </a:t>
            </a:r>
            <a:r>
              <a:rPr lang="el-GR" sz="2000" dirty="0"/>
              <a:t>επιτάχυνση G είναι διανυσματική, έχει δηλαδή διεύθυνση και φορά. </a:t>
            </a:r>
            <a:endParaRPr lang="el-GR" sz="2000" dirty="0" smtClean="0"/>
          </a:p>
          <a:p>
            <a:r>
              <a:rPr lang="el-GR" sz="2000" dirty="0" smtClean="0"/>
              <a:t>Παράγεται </a:t>
            </a:r>
            <a:r>
              <a:rPr lang="el-GR" sz="2000" dirty="0"/>
              <a:t>από την άσκηση κάποιας δύναμης στο αντικείμενο που επιταχύνεται, και η τιμή της εξαρτάται από αρκετούς παράγοντες.</a:t>
            </a:r>
          </a:p>
          <a:p>
            <a:endParaRPr lang="en-GB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Επιτάχυνση της βαρύτητας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00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1828800"/>
          </a:xfrm>
        </p:spPr>
        <p:txBody>
          <a:bodyPr>
            <a:noAutofit/>
          </a:bodyPr>
          <a:lstStyle/>
          <a:p>
            <a:r>
              <a:rPr lang="el-GR" sz="2400" dirty="0" smtClean="0"/>
              <a:t>Επιτάχυνση </a:t>
            </a:r>
            <a:r>
              <a:rPr lang="el-GR" sz="2400" dirty="0"/>
              <a:t>καλούμε το ρυθμό μεταβολής της ταχύτητας ως προς το χρόνο. </a:t>
            </a:r>
            <a:endParaRPr lang="el-GR" sz="2400" dirty="0" smtClean="0"/>
          </a:p>
          <a:p>
            <a:r>
              <a:rPr lang="el-GR" sz="2400" dirty="0" smtClean="0"/>
              <a:t>Οποιασδήποτε </a:t>
            </a:r>
            <a:r>
              <a:rPr lang="el-GR" sz="2400" dirty="0"/>
              <a:t>μεταβολής, είτε αυτή είναι θετική είτε αρνητική. Για αυτό το λόγο, και η επιβράδυνση θεωρείται επιτάχυνση.</a:t>
            </a:r>
          </a:p>
          <a:p>
            <a:endParaRPr lang="el-GR" sz="2400" dirty="0"/>
          </a:p>
          <a:p>
            <a:endParaRPr lang="el-GR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600" dirty="0"/>
              <a:t>Επιτάχυνση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00400"/>
            <a:ext cx="4085576" cy="315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69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5031</TotalTime>
  <Words>2445</Words>
  <Application>Microsoft Office PowerPoint</Application>
  <PresentationFormat>On-screen Show (4:3)</PresentationFormat>
  <Paragraphs>256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Unicode MS</vt:lpstr>
      <vt:lpstr>Calibri</vt:lpstr>
      <vt:lpstr>Courier New</vt:lpstr>
      <vt:lpstr>Times New Roman</vt:lpstr>
      <vt:lpstr>Wingdings</vt:lpstr>
      <vt:lpstr>Wingdings 2</vt:lpstr>
      <vt:lpstr>Office Theme</vt:lpstr>
      <vt:lpstr>Πολυμεσικές Υπηρεσίες στην Υγεία    Τεχνολογίες &amp; Υπηρεσίες αναγνώρισης καθημερινών δραστηριοτήτων &amp; ανίχνευσης πτώσεων  – Fall Detection and Human Activity Recognition</vt:lpstr>
      <vt:lpstr>Ενσωματωμένοι αισθητήρες σε σύγχρονα έξυπνα κινητά</vt:lpstr>
      <vt:lpstr>Χρήση αισθητήρων</vt:lpstr>
      <vt:lpstr>Χρήση αισθητήρων</vt:lpstr>
      <vt:lpstr>Αισθητήρες σε σύγχρονα έξυπνα κινητά</vt:lpstr>
      <vt:lpstr>Είδη αισθητήρων σε Smartphones Types of Sensor inside Smartphone</vt:lpstr>
      <vt:lpstr>Επιταχυνσιόμετρο - Περιγραφή Accelerometer - Description</vt:lpstr>
      <vt:lpstr>Επιτάχυνση της βαρύτητας</vt:lpstr>
      <vt:lpstr>Επιτάχυνση </vt:lpstr>
      <vt:lpstr>Επιτάχυνση</vt:lpstr>
      <vt:lpstr>Επιτάχυνση</vt:lpstr>
      <vt:lpstr>Υπολογισμός της επιτάχυνσης Acceleration Measurement</vt:lpstr>
      <vt:lpstr>Γυροσκόπιο</vt:lpstr>
      <vt:lpstr>Γυροσκόπιο Gyroscope</vt:lpstr>
      <vt:lpstr>Γυροσκόπιο Gyroscope</vt:lpstr>
      <vt:lpstr>Ενδεικτικά Δεδομένα Sample Data</vt:lpstr>
      <vt:lpstr>Συνολική επιτάχυνση Net acceleration</vt:lpstr>
      <vt:lpstr>Magnetometer</vt:lpstr>
      <vt:lpstr>Ενσωματωμένοι αισητήρες Smartphone embedded sensors </vt:lpstr>
      <vt:lpstr>Ανίχνευση Πτώσεων με χρήση smartphone</vt:lpstr>
      <vt:lpstr>Εισαγωγή </vt:lpstr>
      <vt:lpstr>Συνέπειες των Πτώσεων  Falls Are Serious and Costly</vt:lpstr>
      <vt:lpstr>Συνέπειες των Πτώσεων  Falls Are Serious and Costly</vt:lpstr>
      <vt:lpstr>Συστήματα Ανίχνευσης πτώσεων</vt:lpstr>
      <vt:lpstr>Αισθητήρες Input Sensors</vt:lpstr>
      <vt:lpstr>Μεταβολή τιμών επιταχυνσιόμετρου σε διαφορετικούς τύπους δραστηριοτήτων</vt:lpstr>
      <vt:lpstr>Ανίχνευση πτώσης με χρήση αλγορίθμων κατωφλίωσης</vt:lpstr>
      <vt:lpstr>Falling-Incident Detection and Alarm by Smartphone with Multimedia Messaging Service (MMS) </vt:lpstr>
      <vt:lpstr>Signal Magnitude Area</vt:lpstr>
      <vt:lpstr>Falling-Incident Detection and Alarm by Smartphone with Multimedia Messaging Service (MMS) </vt:lpstr>
      <vt:lpstr>Εργασία Προαιρετική:  Αναπαραγωγή αλγορίθμου στο Matlab </vt:lpstr>
      <vt:lpstr>Αναγνώριση Ανθρώπινων Δραστηριοτήτων</vt:lpstr>
      <vt:lpstr>Human Activities</vt:lpstr>
      <vt:lpstr>Το σύνολο δεδομένων MobiAct MobiACt Dataset description</vt:lpstr>
      <vt:lpstr>Επισημείωση δεδομένων Data annotation- ADLs</vt:lpstr>
      <vt:lpstr>Examples of signal annotation- ADLs</vt:lpstr>
      <vt:lpstr>Examples of signal annotation- Scenarios</vt:lpstr>
      <vt:lpstr>Snap – one way</vt:lpstr>
      <vt:lpstr>5 shakes</vt:lpstr>
      <vt:lpstr>Phone in swinging hand while walking</vt:lpstr>
      <vt:lpstr>Phone in steady hand while walking</vt:lpstr>
      <vt:lpstr>Υπολογιστική διαδικασία για την αναγνώριση δραστηριοτήτων Activity recognition process pipeline</vt:lpstr>
      <vt:lpstr>Επεξεργασία του σήματος</vt:lpstr>
      <vt:lpstr>Χαρακτηριστικά στο πεδίο του χρόνου Time-domain features</vt:lpstr>
      <vt:lpstr>Time-domain features</vt:lpstr>
      <vt:lpstr>Frequency-domain techniques</vt:lpstr>
      <vt:lpstr>Τεχνικές στο πεδίο των συχνοτήτων Frequency-domain techniques</vt:lpstr>
      <vt:lpstr>Frequency-domain techniques</vt:lpstr>
      <vt:lpstr>Άλλες παράμετροι</vt:lpstr>
      <vt:lpstr>Ερωτήσεις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Manolis</dc:creator>
  <cp:lastModifiedBy>Manolis Tsiknakis</cp:lastModifiedBy>
  <cp:revision>210</cp:revision>
  <cp:lastPrinted>2018-10-05T12:55:00Z</cp:lastPrinted>
  <dcterms:created xsi:type="dcterms:W3CDTF">2012-01-27T22:36:39Z</dcterms:created>
  <dcterms:modified xsi:type="dcterms:W3CDTF">2021-11-22T16:19:21Z</dcterms:modified>
</cp:coreProperties>
</file>